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85" r:id="rId5"/>
    <p:sldId id="286" r:id="rId6"/>
    <p:sldId id="270" r:id="rId7"/>
    <p:sldId id="284" r:id="rId8"/>
    <p:sldId id="266" r:id="rId9"/>
    <p:sldId id="268" r:id="rId10"/>
    <p:sldId id="272" r:id="rId11"/>
    <p:sldId id="271" r:id="rId12"/>
    <p:sldId id="287" r:id="rId13"/>
    <p:sldId id="288" r:id="rId14"/>
    <p:sldId id="289" r:id="rId15"/>
    <p:sldId id="290" r:id="rId16"/>
    <p:sldId id="308" r:id="rId17"/>
    <p:sldId id="304" r:id="rId18"/>
    <p:sldId id="305" r:id="rId19"/>
    <p:sldId id="306" r:id="rId20"/>
    <p:sldId id="307" r:id="rId21"/>
    <p:sldId id="301" r:id="rId22"/>
    <p:sldId id="302" r:id="rId23"/>
    <p:sldId id="294" r:id="rId24"/>
    <p:sldId id="295" r:id="rId25"/>
  </p:sldIdLst>
  <p:sldSz cx="9144000" cy="6858000" type="screen4x3"/>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4U6i8IUKSGuDOJ+bOMl535uVk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B9DC5A-0677-49A0-8D2E-3D344CE98D0F}">
  <a:tblStyle styleId="{50B9DC5A-0677-49A0-8D2E-3D344CE98D0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F0"/>
          </a:solidFill>
        </a:fill>
      </a:tcStyle>
    </a:wholeTbl>
    <a:band1H>
      <a:tcTxStyle/>
      <a:tcStyle>
        <a:tcBdr/>
        <a:fill>
          <a:solidFill>
            <a:srgbClr val="CCDBE1"/>
          </a:solidFill>
        </a:fill>
      </a:tcStyle>
    </a:band1H>
    <a:band2H>
      <a:tcTxStyle/>
      <a:tcStyle>
        <a:tcBdr/>
      </a:tcStyle>
    </a:band2H>
    <a:band1V>
      <a:tcTxStyle/>
      <a:tcStyle>
        <a:tcBdr/>
        <a:fill>
          <a:solidFill>
            <a:srgbClr val="CCDBE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5" d="100"/>
          <a:sy n="175" d="100"/>
        </p:scale>
        <p:origin x="5112"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51"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1757" tIns="45878" rIns="91757" bIns="45878"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1804"/>
          </a:xfrm>
          <a:prstGeom prst="rect">
            <a:avLst/>
          </a:prstGeom>
          <a:noFill/>
          <a:ln>
            <a:noFill/>
          </a:ln>
        </p:spPr>
        <p:txBody>
          <a:bodyPr spcFirstLastPara="1" wrap="square" lIns="91757" tIns="45878" rIns="91757" bIns="45878"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37840" cy="461804"/>
          </a:xfrm>
          <a:prstGeom prst="rect">
            <a:avLst/>
          </a:prstGeom>
          <a:noFill/>
          <a:ln>
            <a:noFill/>
          </a:ln>
        </p:spPr>
        <p:txBody>
          <a:bodyPr spcFirstLastPara="1" wrap="square" lIns="91757" tIns="45878" rIns="91757" bIns="45878"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772669"/>
            <a:ext cx="3037840" cy="461804"/>
          </a:xfrm>
          <a:prstGeom prst="rect">
            <a:avLst/>
          </a:prstGeom>
          <a:noFill/>
          <a:ln>
            <a:noFill/>
          </a:ln>
        </p:spPr>
        <p:txBody>
          <a:bodyPr spcFirstLastPara="1" wrap="square" lIns="91757" tIns="45878" rIns="91757" bIns="45878" anchor="b" anchorCtr="0">
            <a:noAutofit/>
          </a:bodyPr>
          <a:lstStyle/>
          <a:p>
            <a:pPr algn="r">
              <a:buSzPts val="1200"/>
            </a:pPr>
            <a:fld id="{00000000-1234-1234-1234-123412341234}" type="slidenum">
              <a:rPr lang="en-US" sz="1100" smtClean="0">
                <a:solidFill>
                  <a:schemeClr val="dk1"/>
                </a:solidFill>
                <a:latin typeface="Calibri"/>
                <a:ea typeface="Calibri"/>
                <a:cs typeface="Calibri"/>
                <a:sym typeface="Calibri"/>
              </a:rPr>
              <a:pPr algn="r">
                <a:buSzPts val="1200"/>
              </a:pPr>
              <a:t>‹#›</a:t>
            </a:fld>
            <a:endParaRPr lang="en-US" sz="11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rmAutofit/>
          </a:bodyPr>
          <a:lstStyle/>
          <a:p>
            <a:pPr marL="0" indent="0"/>
            <a:endParaRPr/>
          </a:p>
        </p:txBody>
      </p:sp>
      <p:sp>
        <p:nvSpPr>
          <p:cNvPr id="103" name="Google Shape;103;p1:notes"/>
          <p:cNvSpPr txBox="1">
            <a:spLocks noGrp="1"/>
          </p:cNvSpPr>
          <p:nvPr>
            <p:ph type="sldNum" idx="12"/>
          </p:nvPr>
        </p:nvSpPr>
        <p:spPr>
          <a:xfrm>
            <a:off x="3970939" y="8772669"/>
            <a:ext cx="3037840" cy="461804"/>
          </a:xfrm>
          <a:prstGeom prst="rect">
            <a:avLst/>
          </a:prstGeom>
          <a:noFill/>
          <a:ln>
            <a:noFill/>
          </a:ln>
        </p:spPr>
        <p:txBody>
          <a:bodyPr spcFirstLastPara="1" wrap="square" lIns="91757" tIns="45878" rIns="91757" bIns="4587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7: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36" name="Google Shape;236;p3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013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7: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36" name="Google Shape;236;p3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278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7: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36" name="Google Shape;236;p3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210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7: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36" name="Google Shape;236;p3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259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3:notes"/>
          <p:cNvSpPr txBox="1">
            <a:spLocks noGrp="1"/>
          </p:cNvSpPr>
          <p:nvPr>
            <p:ph type="body" idx="1"/>
          </p:nvPr>
        </p:nvSpPr>
        <p:spPr>
          <a:xfrm>
            <a:off x="701040" y="4387137"/>
            <a:ext cx="5608320" cy="4156234"/>
          </a:xfrm>
          <a:prstGeom prst="rect">
            <a:avLst/>
          </a:prstGeom>
        </p:spPr>
        <p:txBody>
          <a:bodyPr spcFirstLastPara="1" wrap="square" lIns="91757" tIns="45878" rIns="91757" bIns="45878" anchor="t" anchorCtr="0">
            <a:noAutofit/>
          </a:bodyPr>
          <a:lstStyle/>
          <a:p>
            <a:pPr marL="0" indent="0"/>
            <a:endParaRPr dirty="0"/>
          </a:p>
        </p:txBody>
      </p:sp>
      <p:sp>
        <p:nvSpPr>
          <p:cNvPr id="285" name="Google Shape;285;p43: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275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3:notes"/>
          <p:cNvSpPr txBox="1">
            <a:spLocks noGrp="1"/>
          </p:cNvSpPr>
          <p:nvPr>
            <p:ph type="body" idx="1"/>
          </p:nvPr>
        </p:nvSpPr>
        <p:spPr>
          <a:xfrm>
            <a:off x="701040" y="4387137"/>
            <a:ext cx="5608320" cy="4156234"/>
          </a:xfrm>
          <a:prstGeom prst="rect">
            <a:avLst/>
          </a:prstGeom>
        </p:spPr>
        <p:txBody>
          <a:bodyPr spcFirstLastPara="1" wrap="square" lIns="91757" tIns="45878" rIns="91757" bIns="45878" anchor="t" anchorCtr="0">
            <a:noAutofit/>
          </a:bodyPr>
          <a:lstStyle/>
          <a:p>
            <a:pPr marL="0" indent="0"/>
            <a:endParaRPr dirty="0"/>
          </a:p>
        </p:txBody>
      </p:sp>
      <p:sp>
        <p:nvSpPr>
          <p:cNvPr id="285" name="Google Shape;285;p43: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31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1040" y="4387137"/>
            <a:ext cx="5608320" cy="4156234"/>
          </a:xfrm>
          <a:prstGeom prst="rect">
            <a:avLst/>
          </a:prstGeom>
        </p:spPr>
        <p:txBody>
          <a:bodyPr spcFirstLastPara="1" wrap="square" lIns="91757" tIns="45878" rIns="91757" bIns="45878" anchor="t" anchorCtr="0">
            <a:noAutofit/>
          </a:bodyPr>
          <a:lstStyle/>
          <a:p>
            <a:pPr marL="0" indent="0"/>
            <a:endParaRPr/>
          </a:p>
        </p:txBody>
      </p:sp>
      <p:sp>
        <p:nvSpPr>
          <p:cNvPr id="110" name="Google Shape;110;p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9:notes"/>
          <p:cNvSpPr txBox="1">
            <a:spLocks noGrp="1"/>
          </p:cNvSpPr>
          <p:nvPr>
            <p:ph type="body" idx="1"/>
          </p:nvPr>
        </p:nvSpPr>
        <p:spPr>
          <a:xfrm>
            <a:off x="701040" y="4387137"/>
            <a:ext cx="5608320" cy="4156234"/>
          </a:xfrm>
          <a:prstGeom prst="rect">
            <a:avLst/>
          </a:prstGeom>
        </p:spPr>
        <p:txBody>
          <a:bodyPr spcFirstLastPara="1" wrap="square" lIns="91757" tIns="45878" rIns="91757" bIns="45878" anchor="t" anchorCtr="0">
            <a:noAutofit/>
          </a:bodyPr>
          <a:lstStyle/>
          <a:p>
            <a:pPr marL="0" indent="0"/>
            <a:endParaRPr/>
          </a:p>
        </p:txBody>
      </p:sp>
      <p:sp>
        <p:nvSpPr>
          <p:cNvPr id="117" name="Google Shape;117;p29: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5: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18" name="Google Shape;218;p35: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5: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18" name="Google Shape;218;p35: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92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2: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188" name="Google Shape;188;p32: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03" name="Google Shape;203;p14: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7: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36" name="Google Shape;236;p37: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6:notes"/>
          <p:cNvSpPr txBox="1">
            <a:spLocks noGrp="1"/>
          </p:cNvSpPr>
          <p:nvPr>
            <p:ph type="body" idx="1"/>
          </p:nvPr>
        </p:nvSpPr>
        <p:spPr>
          <a:xfrm>
            <a:off x="701040" y="4387137"/>
            <a:ext cx="5608320" cy="4156234"/>
          </a:xfrm>
          <a:prstGeom prst="rect">
            <a:avLst/>
          </a:prstGeom>
          <a:noFill/>
          <a:ln>
            <a:noFill/>
          </a:ln>
        </p:spPr>
        <p:txBody>
          <a:bodyPr spcFirstLastPara="1" wrap="square" lIns="91757" tIns="45878" rIns="91757" bIns="45878" anchor="t" anchorCtr="0">
            <a:noAutofit/>
          </a:bodyPr>
          <a:lstStyle/>
          <a:p>
            <a:pPr marL="0" indent="0"/>
            <a:endParaRPr/>
          </a:p>
        </p:txBody>
      </p:sp>
      <p:sp>
        <p:nvSpPr>
          <p:cNvPr id="227" name="Google Shape;227;p36: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8"/>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0" name="Google Shape;20;p18"/>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1" name="Google Shape;21;p18"/>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2" name="Google Shape;22;p18"/>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4400"/>
              <a:buFont typeface="Twentieth Century"/>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700"/>
              </a:spcBef>
              <a:spcAft>
                <a:spcPts val="0"/>
              </a:spcAft>
              <a:buSzPts val="1560"/>
              <a:buNone/>
              <a:defRPr sz="2600">
                <a:solidFill>
                  <a:srgbClr val="FFFFFF"/>
                </a:solidFill>
              </a:defRPr>
            </a:lvl1pPr>
            <a:lvl2pPr lvl="1" algn="ctr">
              <a:lnSpc>
                <a:spcPct val="100000"/>
              </a:lnSpc>
              <a:spcBef>
                <a:spcPts val="550"/>
              </a:spcBef>
              <a:spcAft>
                <a:spcPts val="0"/>
              </a:spcAft>
              <a:buSzPts val="1260"/>
              <a:buNone/>
              <a:defRPr/>
            </a:lvl2pPr>
            <a:lvl3pPr lvl="2" algn="ctr">
              <a:lnSpc>
                <a:spcPct val="100000"/>
              </a:lnSpc>
              <a:spcBef>
                <a:spcPts val="500"/>
              </a:spcBef>
              <a:spcAft>
                <a:spcPts val="0"/>
              </a:spcAft>
              <a:buSzPts val="1350"/>
              <a:buNone/>
              <a:defRPr/>
            </a:lvl3pPr>
            <a:lvl4pPr lvl="3" algn="ctr">
              <a:lnSpc>
                <a:spcPct val="100000"/>
              </a:lnSpc>
              <a:spcBef>
                <a:spcPts val="400"/>
              </a:spcBef>
              <a:spcAft>
                <a:spcPts val="0"/>
              </a:spcAft>
              <a:buSzPts val="1350"/>
              <a:buNone/>
              <a:defRPr/>
            </a:lvl4pPr>
            <a:lvl5pPr lvl="4" algn="ctr">
              <a:lnSpc>
                <a:spcPct val="100000"/>
              </a:lnSpc>
              <a:spcBef>
                <a:spcPts val="400"/>
              </a:spcBef>
              <a:spcAft>
                <a:spcPts val="0"/>
              </a:spcAft>
              <a:buSzPts val="117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24" name="Google Shape;24;p18"/>
          <p:cNvSpPr txBox="1">
            <a:spLocks noGrp="1"/>
          </p:cNvSpPr>
          <p:nvPr>
            <p:ph type="dt" idx="10"/>
          </p:nvPr>
        </p:nvSpPr>
        <p:spPr>
          <a:xfrm>
            <a:off x="76200" y="6068699"/>
            <a:ext cx="2057400" cy="685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2085393" y="236538"/>
            <a:ext cx="586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28"/>
          <p:cNvSpPr txBox="1">
            <a:spLocks noGrp="1"/>
          </p:cNvSpPr>
          <p:nvPr>
            <p:ph type="title"/>
          </p:nvPr>
        </p:nvSpPr>
        <p:spPr>
          <a:xfrm rot="5400000">
            <a:off x="4823619" y="2339181"/>
            <a:ext cx="5516563"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8"/>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4" name="Google Shape;94;p28"/>
          <p:cNvSpPr txBox="1">
            <a:spLocks noGrp="1"/>
          </p:cNvSpPr>
          <p:nvPr>
            <p:ph type="dt" idx="10"/>
          </p:nvPr>
        </p:nvSpPr>
        <p:spPr>
          <a:xfrm>
            <a:off x="6553200" y="6248402"/>
            <a:ext cx="2209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ftr" idx="11"/>
          </p:nvPr>
        </p:nvSpPr>
        <p:spPr>
          <a:xfrm>
            <a:off x="457201" y="6248207"/>
            <a:ext cx="55734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8"/>
          <p:cNvSpPr/>
          <p:nvPr/>
        </p:nvSpPr>
        <p:spPr>
          <a:xfrm>
            <a:off x="6096318" y="0"/>
            <a:ext cx="32004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7" name="Google Shape;97;p28"/>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8" name="Google Shape;98;p28"/>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9" name="Google Shape;99;p28"/>
          <p:cNvSpPr txBox="1">
            <a:spLocks noGrp="1"/>
          </p:cNvSpPr>
          <p:nvPr>
            <p:ph type="sldNum" idx="12"/>
          </p:nvPr>
        </p:nvSpPr>
        <p:spPr>
          <a:xfrm rot="5400000">
            <a:off x="5989638" y="14446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0" name="Google Shape;30;p19"/>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1" name="Google Shape;31;p19"/>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3" name="Google Shape;33;p19"/>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9" name="Google Shape;39;p20"/>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0"/>
        <p:cNvGrpSpPr/>
        <p:nvPr/>
      </p:nvGrpSpPr>
      <p:grpSpPr>
        <a:xfrm>
          <a:off x="0" y="0"/>
          <a:ext cx="0" cy="0"/>
          <a:chOff x="0" y="0"/>
          <a:chExt cx="0" cy="0"/>
        </a:xfrm>
      </p:grpSpPr>
      <p:sp>
        <p:nvSpPr>
          <p:cNvPr id="41" name="Google Shape;41;p21"/>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680"/>
              <a:buNone/>
              <a:defRPr sz="2800">
                <a:solidFill>
                  <a:schemeClr val="dk2"/>
                </a:solidFill>
              </a:defRPr>
            </a:lvl1pPr>
            <a:lvl2pPr marL="914400" lvl="1" indent="-228600" algn="l">
              <a:lnSpc>
                <a:spcPct val="100000"/>
              </a:lnSpc>
              <a:spcBef>
                <a:spcPts val="550"/>
              </a:spcBef>
              <a:spcAft>
                <a:spcPts val="0"/>
              </a:spcAft>
              <a:buSzPts val="1260"/>
              <a:buNone/>
              <a:defRPr sz="1800">
                <a:solidFill>
                  <a:srgbClr val="888888"/>
                </a:solidFill>
              </a:defRPr>
            </a:lvl2pPr>
            <a:lvl3pPr marL="1371600" lvl="2" indent="-228600" algn="l">
              <a:lnSpc>
                <a:spcPct val="100000"/>
              </a:lnSpc>
              <a:spcBef>
                <a:spcPts val="500"/>
              </a:spcBef>
              <a:spcAft>
                <a:spcPts val="0"/>
              </a:spcAft>
              <a:buSzPts val="1200"/>
              <a:buNone/>
              <a:defRPr sz="1600">
                <a:solidFill>
                  <a:srgbClr val="888888"/>
                </a:solidFill>
              </a:defRPr>
            </a:lvl3pPr>
            <a:lvl4pPr marL="1828800" lvl="3" indent="-228600" algn="l">
              <a:lnSpc>
                <a:spcPct val="100000"/>
              </a:lnSpc>
              <a:spcBef>
                <a:spcPts val="400"/>
              </a:spcBef>
              <a:spcAft>
                <a:spcPts val="0"/>
              </a:spcAft>
              <a:buSzPts val="1050"/>
              <a:buNone/>
              <a:defRPr sz="1400">
                <a:solidFill>
                  <a:srgbClr val="888888"/>
                </a:solidFill>
              </a:defRPr>
            </a:lvl4pPr>
            <a:lvl5pPr marL="2286000" lvl="4" indent="-228600" algn="l">
              <a:lnSpc>
                <a:spcPct val="100000"/>
              </a:lnSpc>
              <a:spcBef>
                <a:spcPts val="400"/>
              </a:spcBef>
              <a:spcAft>
                <a:spcPts val="0"/>
              </a:spcAft>
              <a:buSzPts val="91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2" name="Google Shape;42;p21"/>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43" name="Google Shape;43;p21"/>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44" name="Google Shape;44;p21"/>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45" name="Google Shape;45;p21"/>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4400"/>
              <a:buFont typeface="Twentieth Century"/>
              <a:buNone/>
              <a:defRPr sz="4400" b="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sldNum" idx="12"/>
          </p:nvPr>
        </p:nvSpPr>
        <p:spPr>
          <a:xfrm>
            <a:off x="0" y="1752600"/>
            <a:ext cx="1295400" cy="701676"/>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21"/>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22"/>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3" name="Google Shape;53;p22"/>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22"/>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lnSpc>
                <a:spcPct val="100000"/>
              </a:lnSpc>
              <a:spcBef>
                <a:spcPts val="700"/>
              </a:spcBef>
              <a:spcAft>
                <a:spcPts val="0"/>
              </a:spcAft>
              <a:buSzPts val="1200"/>
              <a:buFont typeface="Twentieth Century"/>
              <a:buNone/>
              <a:defRPr sz="2000" b="1">
                <a:solidFill>
                  <a:srgbClr val="FFFFFF"/>
                </a:solidFill>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22"/>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l">
              <a:lnSpc>
                <a:spcPct val="100000"/>
              </a:lnSpc>
              <a:spcBef>
                <a:spcPts val="700"/>
              </a:spcBef>
              <a:spcAft>
                <a:spcPts val="0"/>
              </a:spcAft>
              <a:buSzPts val="1200"/>
              <a:buFont typeface="Twentieth Century"/>
              <a:buNone/>
              <a:defRPr sz="2000" b="1">
                <a:solidFill>
                  <a:srgbClr val="FFFFFF"/>
                </a:solidFill>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7"/>
        <p:cNvGrpSpPr/>
        <p:nvPr/>
      </p:nvGrpSpPr>
      <p:grpSpPr>
        <a:xfrm>
          <a:off x="0" y="0"/>
          <a:ext cx="0" cy="0"/>
          <a:chOff x="0" y="0"/>
          <a:chExt cx="0" cy="0"/>
        </a:xfrm>
      </p:grpSpPr>
      <p:sp>
        <p:nvSpPr>
          <p:cNvPr id="68" name="Google Shape;68;p25"/>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Twentieth Century"/>
              <a:buNone/>
              <a:defRPr sz="4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25"/>
          <p:cNvSpPr txBox="1">
            <a:spLocks noGrp="1"/>
          </p:cNvSpPr>
          <p:nvPr>
            <p:ph type="body" idx="1"/>
          </p:nvPr>
        </p:nvSpPr>
        <p:spPr>
          <a:xfrm>
            <a:off x="2362200" y="1752600"/>
            <a:ext cx="6400800" cy="4419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73" name="Google Shape;73;p25" descr="sm_pencil.png"/>
          <p:cNvPicPr preferRelativeResize="0"/>
          <p:nvPr/>
        </p:nvPicPr>
        <p:blipFill rotWithShape="1">
          <a:blip r:embed="rId2">
            <a:alphaModFix/>
          </a:blip>
          <a:srcRect/>
          <a:stretch/>
        </p:blipFill>
        <p:spPr>
          <a:xfrm>
            <a:off x="612648" y="1755648"/>
            <a:ext cx="1615307" cy="2145615"/>
          </a:xfrm>
          <a:prstGeom prst="rect">
            <a:avLst/>
          </a:prstGeom>
          <a:noFill/>
          <a:ln w="50800" cap="sq" cmpd="dbl">
            <a:solidFill>
              <a:schemeClr val="accent2"/>
            </a:solidFill>
            <a:prstDash val="solid"/>
            <a:miter lim="800000"/>
            <a:headEnd type="none" w="sm" len="sm"/>
            <a:tailEnd type="none" w="sm" len="sm"/>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4"/>
        <p:cNvGrpSpPr/>
        <p:nvPr/>
      </p:nvGrpSpPr>
      <p:grpSpPr>
        <a:xfrm>
          <a:off x="0" y="0"/>
          <a:ext cx="0" cy="0"/>
          <a:chOff x="0" y="0"/>
          <a:chExt cx="0" cy="0"/>
        </a:xfrm>
      </p:grpSpPr>
      <p:sp>
        <p:nvSpPr>
          <p:cNvPr id="75" name="Google Shape;75;p26"/>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020"/>
              <a:buFont typeface="Twentieth Century"/>
              <a:buNone/>
              <a:defRPr sz="1700"/>
            </a:lvl1pPr>
            <a:lvl2pPr marL="914400" lvl="1" indent="-228600" algn="l">
              <a:lnSpc>
                <a:spcPct val="100000"/>
              </a:lnSpc>
              <a:spcBef>
                <a:spcPts val="550"/>
              </a:spcBef>
              <a:spcAft>
                <a:spcPts val="0"/>
              </a:spcAft>
              <a:buSzPts val="840"/>
              <a:buFont typeface="Twentieth Century"/>
              <a:buNone/>
              <a:defRPr sz="1200"/>
            </a:lvl2pPr>
            <a:lvl3pPr marL="1371600" lvl="2" indent="-228600" algn="l">
              <a:lnSpc>
                <a:spcPct val="100000"/>
              </a:lnSpc>
              <a:spcBef>
                <a:spcPts val="500"/>
              </a:spcBef>
              <a:spcAft>
                <a:spcPts val="0"/>
              </a:spcAft>
              <a:buSzPts val="750"/>
              <a:buFont typeface="Twentieth Century"/>
              <a:buNone/>
              <a:defRPr sz="1000"/>
            </a:lvl3pPr>
            <a:lvl4pPr marL="1828800" lvl="3" indent="-228600" algn="l">
              <a:lnSpc>
                <a:spcPct val="100000"/>
              </a:lnSpc>
              <a:spcBef>
                <a:spcPts val="400"/>
              </a:spcBef>
              <a:spcAft>
                <a:spcPts val="0"/>
              </a:spcAft>
              <a:buSzPts val="675"/>
              <a:buFont typeface="Twentieth Century"/>
              <a:buNone/>
              <a:defRPr sz="900"/>
            </a:lvl4pPr>
            <a:lvl5pPr marL="2286000" lvl="4" indent="-228600" algn="l">
              <a:lnSpc>
                <a:spcPct val="100000"/>
              </a:lnSpc>
              <a:spcBef>
                <a:spcPts val="400"/>
              </a:spcBef>
              <a:spcAft>
                <a:spcPts val="0"/>
              </a:spcAft>
              <a:buSzPts val="585"/>
              <a:buFont typeface="Twentieth Century"/>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6" name="Google Shape;76;p26"/>
          <p:cNvSpPr/>
          <p:nvPr/>
        </p:nvSpPr>
        <p:spPr>
          <a:xfrm>
            <a:off x="-9144" y="4572000"/>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77" name="Google Shape;77;p26"/>
          <p:cNvSpPr/>
          <p:nvPr/>
        </p:nvSpPr>
        <p:spPr>
          <a:xfrm>
            <a:off x="-9144" y="4663440"/>
            <a:ext cx="146304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78" name="Google Shape;78;p26"/>
          <p:cNvSpPr/>
          <p:nvPr/>
        </p:nvSpPr>
        <p:spPr>
          <a:xfrm>
            <a:off x="1545336" y="4654296"/>
            <a:ext cx="75986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79" name="Google Shape;79;p26"/>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2800"/>
              <a:buFont typeface="Twentieth Century"/>
              <a:buNone/>
              <a:defRPr sz="28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p:nvPr/>
        </p:nvSpPr>
        <p:spPr>
          <a:xfrm>
            <a:off x="1447800" y="0"/>
            <a:ext cx="100584"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81" name="Google Shape;81;p26"/>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0" y="4667249"/>
            <a:ext cx="1447800" cy="663578"/>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83" name="Google Shape;83;p26"/>
          <p:cNvSpPr txBox="1">
            <a:spLocks noGrp="1"/>
          </p:cNvSpPr>
          <p:nvPr>
            <p:ph type="ftr" idx="11"/>
          </p:nvPr>
        </p:nvSpPr>
        <p:spPr>
          <a:xfrm>
            <a:off x="1600200" y="6248206"/>
            <a:ext cx="4572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a:spLocks noGrp="1"/>
          </p:cNvSpPr>
          <p:nvPr>
            <p:ph type="pic" idx="2"/>
          </p:nvPr>
        </p:nvSpPr>
        <p:spPr>
          <a:xfrm>
            <a:off x="1560576" y="0"/>
            <a:ext cx="7583424" cy="4568952"/>
          </a:xfrm>
          <a:prstGeom prst="rect">
            <a:avLst/>
          </a:prstGeom>
          <a:solidFill>
            <a:srgbClr val="CCDBE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2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body" idx="1"/>
          </p:nvPr>
        </p:nvSpPr>
        <p:spPr>
          <a:xfrm rot="5400000">
            <a:off x="2426208" y="-213360"/>
            <a:ext cx="4526280" cy="8153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8" name="Google Shape;88;p2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7"/>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7"/>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612648" y="1600200"/>
            <a:ext cx="8153400" cy="4526280"/>
          </a:xfrm>
          <a:prstGeom prst="rect">
            <a:avLst/>
          </a:prstGeom>
          <a:noFill/>
          <a:ln>
            <a:noFill/>
          </a:ln>
        </p:spPr>
        <p:txBody>
          <a:bodyPr spcFirstLastPara="1" wrap="square" lIns="91425" tIns="45700" rIns="91425" bIns="45700" anchor="t" anchorCtr="0">
            <a:normAutofit/>
          </a:bodyPr>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chemeClr val="dk1"/>
                </a:solidFill>
                <a:latin typeface="Twentieth Century"/>
                <a:ea typeface="Twentieth Century"/>
                <a:cs typeface="Twentieth Century"/>
                <a:sym typeface="Twentieth Century"/>
              </a:defRPr>
            </a:lvl1pPr>
            <a:lvl2pPr marL="914400" marR="0" lvl="1" indent="-344169" algn="l" rtl="0">
              <a:lnSpc>
                <a:spcPct val="100000"/>
              </a:lnSpc>
              <a:spcBef>
                <a:spcPts val="550"/>
              </a:spcBef>
              <a:spcAft>
                <a:spcPts val="0"/>
              </a:spcAft>
              <a:buClr>
                <a:schemeClr val="accent1"/>
              </a:buClr>
              <a:buSzPts val="1820"/>
              <a:buFont typeface="Noto Sans Symbols"/>
              <a:buChar char="🞑"/>
              <a:defRPr sz="2600" b="0" i="0" u="none" strike="noStrike" cap="none">
                <a:solidFill>
                  <a:schemeClr val="dk1"/>
                </a:solidFill>
                <a:latin typeface="Twentieth Century"/>
                <a:ea typeface="Twentieth Century"/>
                <a:cs typeface="Twentieth Century"/>
                <a:sym typeface="Twentieth Century"/>
              </a:defRPr>
            </a:lvl2pPr>
            <a:lvl3pPr marL="1371600" marR="0" lvl="2" indent="-338137" algn="l" rtl="0">
              <a:lnSpc>
                <a:spcPct val="100000"/>
              </a:lnSpc>
              <a:spcBef>
                <a:spcPts val="500"/>
              </a:spcBef>
              <a:spcAft>
                <a:spcPts val="0"/>
              </a:spcAft>
              <a:buClr>
                <a:schemeClr val="accent2"/>
              </a:buClr>
              <a:buSzPts val="1725"/>
              <a:buFont typeface="Noto Sans Symbols"/>
              <a:buChar char="■"/>
              <a:defRPr sz="2300" b="0" i="0" u="none" strike="noStrike" cap="none">
                <a:solidFill>
                  <a:schemeClr val="dk1"/>
                </a:solidFill>
                <a:latin typeface="Twentieth Century"/>
                <a:ea typeface="Twentieth Century"/>
                <a:cs typeface="Twentieth Century"/>
                <a:sym typeface="Twentieth Century"/>
              </a:defRPr>
            </a:lvl3pPr>
            <a:lvl4pPr marL="1828800" marR="0" lvl="3" indent="-323850" algn="l" rtl="0">
              <a:lnSpc>
                <a:spcPct val="100000"/>
              </a:lnSpc>
              <a:spcBef>
                <a:spcPts val="400"/>
              </a:spcBef>
              <a:spcAft>
                <a:spcPts val="0"/>
              </a:spcAft>
              <a:buClr>
                <a:schemeClr val="accent3"/>
              </a:buClr>
              <a:buSzPts val="1500"/>
              <a:buFont typeface="Noto Sans Symbols"/>
              <a:buChar char="■"/>
              <a:defRPr sz="2000" b="0" i="0" u="none" strike="noStrike" cap="none">
                <a:solidFill>
                  <a:schemeClr val="dk1"/>
                </a:solidFill>
                <a:latin typeface="Twentieth Century"/>
                <a:ea typeface="Twentieth Century"/>
                <a:cs typeface="Twentieth Century"/>
                <a:sym typeface="Twentieth Century"/>
              </a:defRPr>
            </a:lvl4pPr>
            <a:lvl5pPr marL="2286000" marR="0" lvl="4" indent="-311150" algn="l" rtl="0">
              <a:lnSpc>
                <a:spcPct val="100000"/>
              </a:lnSpc>
              <a:spcBef>
                <a:spcPts val="400"/>
              </a:spcBef>
              <a:spcAft>
                <a:spcPts val="0"/>
              </a:spcAft>
              <a:buClr>
                <a:schemeClr val="accent4"/>
              </a:buClr>
              <a:buSzPts val="1300"/>
              <a:buFont typeface="Noto Sans Symbols"/>
              <a:buChar char="■"/>
              <a:defRPr sz="2000" b="0" i="0" u="none" strike="noStrike" cap="none">
                <a:solidFill>
                  <a:schemeClr val="dk1"/>
                </a:solidFill>
                <a:latin typeface="Twentieth Century"/>
                <a:ea typeface="Twentieth Century"/>
                <a:cs typeface="Twentieth Century"/>
                <a:sym typeface="Twentieth Century"/>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100000"/>
              </a:lnSpc>
              <a:spcBef>
                <a:spcPts val="36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100000"/>
              </a:lnSpc>
              <a:spcBef>
                <a:spcPts val="360"/>
              </a:spcBef>
              <a:spcAft>
                <a:spcPts val="0"/>
              </a:spcAft>
              <a:buClr>
                <a:schemeClr val="accent3"/>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100000"/>
              </a:lnSpc>
              <a:spcBef>
                <a:spcPts val="360"/>
              </a:spcBef>
              <a:spcAft>
                <a:spcPts val="0"/>
              </a:spcAft>
              <a:buClr>
                <a:schemeClr val="accent4"/>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1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 name="Google Shape;13;p17"/>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 name="Google Shape;14;p17"/>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5" name="Google Shape;15;p17"/>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6" name="Google Shape;16;p17"/>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7" name="Google Shape;17;p17"/>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sz="1400">
              <a:solidFill>
                <a:srgbClr val="FFFFF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609600" y="838200"/>
            <a:ext cx="8305800" cy="1554125"/>
          </a:xfrm>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296C7D"/>
              </a:buClr>
              <a:buSzPct val="111111"/>
              <a:buFont typeface="Twentieth Century"/>
              <a:buNone/>
            </a:pPr>
            <a:r>
              <a:rPr lang="en-US" sz="3240" dirty="0">
                <a:solidFill>
                  <a:srgbClr val="296C7D"/>
                </a:solidFill>
              </a:rPr>
              <a:t>EL MONTE UNION HIGH SCHOOL DISTRICT</a:t>
            </a:r>
            <a:br>
              <a:rPr lang="en-US" sz="3240" dirty="0">
                <a:solidFill>
                  <a:srgbClr val="296C7D"/>
                </a:solidFill>
              </a:rPr>
            </a:br>
            <a:r>
              <a:rPr lang="en-US" sz="3240" dirty="0">
                <a:solidFill>
                  <a:srgbClr val="296C7D"/>
                </a:solidFill>
              </a:rPr>
              <a:t>BOND &amp; FACILITIES UPDATE</a:t>
            </a:r>
            <a:br>
              <a:rPr lang="en-US" sz="3240" dirty="0">
                <a:solidFill>
                  <a:srgbClr val="296C7D"/>
                </a:solidFill>
              </a:rPr>
            </a:br>
            <a:endParaRPr sz="3959" dirty="0">
              <a:solidFill>
                <a:srgbClr val="296C7D"/>
              </a:solidFill>
            </a:endParaRPr>
          </a:p>
        </p:txBody>
      </p:sp>
      <p:sp>
        <p:nvSpPr>
          <p:cNvPr id="106" name="Google Shape;106;p1"/>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560"/>
              <a:buNone/>
            </a:pPr>
            <a:r>
              <a:rPr lang="en-US" dirty="0"/>
              <a:t>April 2023</a:t>
            </a:r>
            <a:endParaRPr dirty="0"/>
          </a:p>
        </p:txBody>
      </p:sp>
      <p:pic>
        <p:nvPicPr>
          <p:cNvPr id="107" name="Google Shape;107;p1"/>
          <p:cNvPicPr preferRelativeResize="0"/>
          <p:nvPr/>
        </p:nvPicPr>
        <p:blipFill rotWithShape="1">
          <a:blip r:embed="rId3">
            <a:alphaModFix/>
          </a:blip>
          <a:srcRect/>
          <a:stretch/>
        </p:blipFill>
        <p:spPr>
          <a:xfrm>
            <a:off x="7807757" y="5810538"/>
            <a:ext cx="1143000" cy="10474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609599" y="413017"/>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a:t>Arroyo High School</a:t>
            </a:r>
            <a:br>
              <a:rPr lang="en-US" sz="3959"/>
            </a:br>
            <a:r>
              <a:rPr lang="en-US" sz="3959"/>
              <a:t>Track and Field Project</a:t>
            </a:r>
            <a:br>
              <a:rPr lang="en-US" sz="3959"/>
            </a:br>
            <a:endParaRPr sz="3959"/>
          </a:p>
        </p:txBody>
      </p:sp>
      <p:sp>
        <p:nvSpPr>
          <p:cNvPr id="239" name="Google Shape;239;p37"/>
          <p:cNvSpPr txBox="1">
            <a:spLocks noGrp="1"/>
          </p:cNvSpPr>
          <p:nvPr>
            <p:ph type="body" idx="1"/>
          </p:nvPr>
        </p:nvSpPr>
        <p:spPr>
          <a:xfrm>
            <a:off x="152400" y="1589689"/>
            <a:ext cx="3348892" cy="3200400"/>
          </a:xfrm>
          <a:prstGeom prst="rect">
            <a:avLst/>
          </a:prstGeom>
          <a:noFill/>
          <a:ln>
            <a:noFill/>
          </a:ln>
        </p:spPr>
        <p:txBody>
          <a:bodyPr spcFirstLastPara="1" wrap="square" lIns="91425" tIns="45700" rIns="91425" bIns="45700" anchor="t" anchorCtr="0">
            <a:normAutofit fontScale="92500" lnSpcReduction="10000"/>
          </a:bodyPr>
          <a:lstStyle/>
          <a:p>
            <a:pPr marL="320040" lvl="0" indent="-320040" algn="l" rtl="0">
              <a:lnSpc>
                <a:spcPct val="80000"/>
              </a:lnSpc>
              <a:spcBef>
                <a:spcPts val="0"/>
              </a:spcBef>
              <a:spcAft>
                <a:spcPts val="0"/>
              </a:spcAft>
              <a:buSzPts val="840"/>
              <a:buChar char="◻"/>
            </a:pPr>
            <a:r>
              <a:rPr lang="en-US" sz="1600" dirty="0"/>
              <a:t>HMC Architects hired to design all track &amp; field projects</a:t>
            </a:r>
            <a:endParaRPr sz="1600" dirty="0"/>
          </a:p>
          <a:p>
            <a:pPr marL="320040" lvl="0" indent="-266700" algn="l" rtl="0">
              <a:lnSpc>
                <a:spcPct val="80000"/>
              </a:lnSpc>
              <a:spcBef>
                <a:spcPts val="0"/>
              </a:spcBef>
              <a:spcAft>
                <a:spcPts val="0"/>
              </a:spcAft>
              <a:buSzPts val="840"/>
              <a:buNone/>
            </a:pPr>
            <a:endParaRPr sz="1600" dirty="0"/>
          </a:p>
          <a:p>
            <a:pPr marL="320040" lvl="0" indent="-320040" algn="l" rtl="0">
              <a:lnSpc>
                <a:spcPct val="80000"/>
              </a:lnSpc>
              <a:spcBef>
                <a:spcPts val="0"/>
              </a:spcBef>
              <a:spcAft>
                <a:spcPts val="0"/>
              </a:spcAft>
              <a:buSzPts val="840"/>
              <a:buChar char="◻"/>
            </a:pPr>
            <a:r>
              <a:rPr lang="en-US" sz="1600" dirty="0"/>
              <a:t>HMC has met with stakeholders and hosted site visits to explore different synthetic field types</a:t>
            </a:r>
            <a:endParaRPr sz="1600" dirty="0"/>
          </a:p>
          <a:p>
            <a:pPr marL="320040" lvl="0" indent="-266700" algn="l" rtl="0">
              <a:lnSpc>
                <a:spcPct val="80000"/>
              </a:lnSpc>
              <a:spcBef>
                <a:spcPts val="0"/>
              </a:spcBef>
              <a:spcAft>
                <a:spcPts val="0"/>
              </a:spcAft>
              <a:buSzPts val="840"/>
              <a:buNone/>
            </a:pPr>
            <a:endParaRPr sz="1600" dirty="0"/>
          </a:p>
          <a:p>
            <a:pPr marL="320040" lvl="0" indent="-320040">
              <a:lnSpc>
                <a:spcPct val="80000"/>
              </a:lnSpc>
              <a:spcBef>
                <a:spcPts val="0"/>
              </a:spcBef>
              <a:buSzPts val="840"/>
            </a:pPr>
            <a:r>
              <a:rPr lang="en-US" sz="1600" dirty="0"/>
              <a:t>DSA approved plans</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Currently bidding project</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Board to consider award for project in October 2022</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Construction to start in January 2023</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Groundbreaking on January 31, 2023 </a:t>
            </a:r>
          </a:p>
          <a:p>
            <a:pPr marL="320040" lvl="0" indent="-320040" algn="l" rtl="0">
              <a:lnSpc>
                <a:spcPct val="80000"/>
              </a:lnSpc>
              <a:spcBef>
                <a:spcPts val="0"/>
              </a:spcBef>
              <a:spcAft>
                <a:spcPts val="0"/>
              </a:spcAft>
              <a:buSzPts val="840"/>
              <a:buChar char="◻"/>
            </a:pPr>
            <a:endParaRPr dirty="0"/>
          </a:p>
        </p:txBody>
      </p:sp>
      <p:pic>
        <p:nvPicPr>
          <p:cNvPr id="240" name="Google Shape;240;p37"/>
          <p:cNvPicPr preferRelativeResize="0"/>
          <p:nvPr/>
        </p:nvPicPr>
        <p:blipFill rotWithShape="1">
          <a:blip r:embed="rId3">
            <a:alphaModFix/>
          </a:blip>
          <a:srcRect/>
          <a:stretch/>
        </p:blipFill>
        <p:spPr>
          <a:xfrm>
            <a:off x="3671544" y="1676400"/>
            <a:ext cx="5071533" cy="2640082"/>
          </a:xfrm>
          <a:prstGeom prst="rect">
            <a:avLst/>
          </a:prstGeom>
          <a:noFill/>
          <a:ln>
            <a:noFill/>
          </a:ln>
        </p:spPr>
      </p:pic>
      <p:pic>
        <p:nvPicPr>
          <p:cNvPr id="241" name="Google Shape;241;p37"/>
          <p:cNvPicPr preferRelativeResize="0"/>
          <p:nvPr/>
        </p:nvPicPr>
        <p:blipFill rotWithShape="1">
          <a:blip r:embed="rId4">
            <a:alphaModFix/>
          </a:blip>
          <a:srcRect/>
          <a:stretch/>
        </p:blipFill>
        <p:spPr>
          <a:xfrm>
            <a:off x="152400" y="4790089"/>
            <a:ext cx="3348892" cy="1704797"/>
          </a:xfrm>
          <a:prstGeom prst="rect">
            <a:avLst/>
          </a:prstGeom>
          <a:noFill/>
          <a:ln>
            <a:noFill/>
          </a:ln>
        </p:spPr>
      </p:pic>
      <p:pic>
        <p:nvPicPr>
          <p:cNvPr id="242" name="Google Shape;242;p37"/>
          <p:cNvPicPr preferRelativeResize="0"/>
          <p:nvPr/>
        </p:nvPicPr>
        <p:blipFill rotWithShape="1">
          <a:blip r:embed="rId5">
            <a:alphaModFix/>
          </a:blip>
          <a:srcRect/>
          <a:stretch/>
        </p:blipFill>
        <p:spPr>
          <a:xfrm>
            <a:off x="3691466" y="4790088"/>
            <a:ext cx="5071533" cy="17047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601916" y="369262"/>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a:t>Mountain View High School</a:t>
            </a:r>
            <a:br>
              <a:rPr lang="en-US" sz="3959"/>
            </a:br>
            <a:r>
              <a:rPr lang="en-US" sz="3959"/>
              <a:t>Track and Field Project</a:t>
            </a:r>
            <a:br>
              <a:rPr lang="en-US" sz="3959"/>
            </a:br>
            <a:endParaRPr sz="3959"/>
          </a:p>
        </p:txBody>
      </p:sp>
      <p:sp>
        <p:nvSpPr>
          <p:cNvPr id="230" name="Google Shape;230;p36"/>
          <p:cNvSpPr txBox="1">
            <a:spLocks noGrp="1"/>
          </p:cNvSpPr>
          <p:nvPr>
            <p:ph type="body" idx="1"/>
          </p:nvPr>
        </p:nvSpPr>
        <p:spPr>
          <a:xfrm>
            <a:off x="313267" y="1595958"/>
            <a:ext cx="4602610" cy="3353232"/>
          </a:xfrm>
          <a:prstGeom prst="rect">
            <a:avLst/>
          </a:prstGeom>
          <a:noFill/>
          <a:ln>
            <a:noFill/>
          </a:ln>
        </p:spPr>
        <p:txBody>
          <a:bodyPr spcFirstLastPara="1" wrap="square" lIns="91425" tIns="45700" rIns="91425" bIns="45700" anchor="t" anchorCtr="0">
            <a:normAutofit/>
          </a:bodyPr>
          <a:lstStyle/>
          <a:p>
            <a:pPr marL="320040" lvl="0" indent="-320040" algn="l" rtl="0">
              <a:lnSpc>
                <a:spcPct val="80000"/>
              </a:lnSpc>
              <a:spcBef>
                <a:spcPts val="0"/>
              </a:spcBef>
              <a:spcAft>
                <a:spcPts val="0"/>
              </a:spcAft>
              <a:buSzPts val="840"/>
              <a:buChar char="◻"/>
            </a:pPr>
            <a:r>
              <a:rPr lang="en-US" sz="1400" dirty="0"/>
              <a:t>HMC Architects hired to design all track &amp; field projects</a:t>
            </a:r>
            <a:endParaRPr dirty="0"/>
          </a:p>
          <a:p>
            <a:pPr marL="320040" lvl="0" indent="-266700" algn="l" rtl="0">
              <a:lnSpc>
                <a:spcPct val="80000"/>
              </a:lnSpc>
              <a:spcBef>
                <a:spcPts val="0"/>
              </a:spcBef>
              <a:spcAft>
                <a:spcPts val="0"/>
              </a:spcAft>
              <a:buSzPts val="840"/>
              <a:buNone/>
            </a:pPr>
            <a:endParaRPr sz="1400" dirty="0"/>
          </a:p>
          <a:p>
            <a:pPr marL="320040" lvl="0" indent="-320040" algn="l" rtl="0">
              <a:lnSpc>
                <a:spcPct val="80000"/>
              </a:lnSpc>
              <a:spcBef>
                <a:spcPts val="0"/>
              </a:spcBef>
              <a:spcAft>
                <a:spcPts val="0"/>
              </a:spcAft>
              <a:buSzPts val="840"/>
              <a:buChar char="◻"/>
            </a:pPr>
            <a:r>
              <a:rPr lang="en-US" sz="1400" dirty="0"/>
              <a:t>HMC has met with stakeholders and hosted site visits to explore different synthetic field types</a:t>
            </a:r>
            <a:endParaRPr dirty="0"/>
          </a:p>
          <a:p>
            <a:pPr marL="0" lvl="0" indent="0" algn="l" rtl="0">
              <a:lnSpc>
                <a:spcPct val="80000"/>
              </a:lnSpc>
              <a:spcBef>
                <a:spcPts val="0"/>
              </a:spcBef>
              <a:spcAft>
                <a:spcPts val="0"/>
              </a:spcAft>
              <a:buSzPts val="840"/>
              <a:buNone/>
            </a:pPr>
            <a:endParaRPr sz="1400" dirty="0"/>
          </a:p>
          <a:p>
            <a:pPr marL="320040" lvl="0" indent="-320040" algn="l" rtl="0">
              <a:lnSpc>
                <a:spcPct val="80000"/>
              </a:lnSpc>
              <a:spcBef>
                <a:spcPts val="0"/>
              </a:spcBef>
              <a:spcAft>
                <a:spcPts val="0"/>
              </a:spcAft>
              <a:buSzPts val="840"/>
              <a:buChar char="◻"/>
            </a:pPr>
            <a:r>
              <a:rPr lang="en-US" sz="1400" dirty="0"/>
              <a:t>Project will include new bleachers, snack bars, restrooms, and synthetic track and field</a:t>
            </a:r>
            <a:endParaRPr dirty="0"/>
          </a:p>
          <a:p>
            <a:pPr marL="320040" lvl="0" indent="-266700" algn="l" rtl="0">
              <a:lnSpc>
                <a:spcPct val="80000"/>
              </a:lnSpc>
              <a:spcBef>
                <a:spcPts val="0"/>
              </a:spcBef>
              <a:spcAft>
                <a:spcPts val="0"/>
              </a:spcAft>
              <a:buSzPts val="840"/>
              <a:buNone/>
            </a:pPr>
            <a:endParaRPr sz="1400" dirty="0"/>
          </a:p>
          <a:p>
            <a:pPr marL="320040" lvl="0" indent="-320040" algn="l" rtl="0">
              <a:lnSpc>
                <a:spcPct val="80000"/>
              </a:lnSpc>
              <a:spcBef>
                <a:spcPts val="0"/>
              </a:spcBef>
              <a:spcAft>
                <a:spcPts val="0"/>
              </a:spcAft>
              <a:buSzPts val="840"/>
              <a:buChar char="◻"/>
            </a:pPr>
            <a:r>
              <a:rPr lang="en-US" sz="1400" dirty="0"/>
              <a:t>DSA approved plans</a:t>
            </a:r>
          </a:p>
          <a:p>
            <a:pPr marL="320040" lvl="0" indent="-320040" algn="l" rtl="0">
              <a:lnSpc>
                <a:spcPct val="80000"/>
              </a:lnSpc>
              <a:spcBef>
                <a:spcPts val="0"/>
              </a:spcBef>
              <a:spcAft>
                <a:spcPts val="0"/>
              </a:spcAft>
              <a:buSzPts val="840"/>
              <a:buChar char="◻"/>
            </a:pPr>
            <a:endParaRPr lang="en-US" sz="1400" dirty="0"/>
          </a:p>
          <a:p>
            <a:pPr marL="320040" lvl="0" indent="-320040" algn="l" rtl="0">
              <a:lnSpc>
                <a:spcPct val="80000"/>
              </a:lnSpc>
              <a:spcBef>
                <a:spcPts val="0"/>
              </a:spcBef>
              <a:spcAft>
                <a:spcPts val="0"/>
              </a:spcAft>
              <a:buSzPts val="840"/>
              <a:buChar char="◻"/>
            </a:pPr>
            <a:r>
              <a:rPr lang="en-US" sz="1400" dirty="0"/>
              <a:t>Currently bidding project</a:t>
            </a:r>
          </a:p>
          <a:p>
            <a:pPr marL="320040" lvl="0" indent="-320040" algn="l" rtl="0">
              <a:lnSpc>
                <a:spcPct val="80000"/>
              </a:lnSpc>
              <a:spcBef>
                <a:spcPts val="0"/>
              </a:spcBef>
              <a:spcAft>
                <a:spcPts val="0"/>
              </a:spcAft>
              <a:buSzPts val="840"/>
              <a:buChar char="◻"/>
            </a:pPr>
            <a:endParaRPr lang="en-US" sz="1400" dirty="0"/>
          </a:p>
          <a:p>
            <a:pPr marL="320040" lvl="0" indent="-320040" algn="l" rtl="0">
              <a:lnSpc>
                <a:spcPct val="80000"/>
              </a:lnSpc>
              <a:spcBef>
                <a:spcPts val="0"/>
              </a:spcBef>
              <a:spcAft>
                <a:spcPts val="0"/>
              </a:spcAft>
              <a:buSzPts val="840"/>
              <a:buChar char="◻"/>
            </a:pPr>
            <a:r>
              <a:rPr lang="en-US" sz="1400" dirty="0"/>
              <a:t>Board to consider award for project in October 2022</a:t>
            </a:r>
          </a:p>
          <a:p>
            <a:pPr marL="320040" lvl="0" indent="-320040" algn="l" rtl="0">
              <a:lnSpc>
                <a:spcPct val="80000"/>
              </a:lnSpc>
              <a:spcBef>
                <a:spcPts val="0"/>
              </a:spcBef>
              <a:spcAft>
                <a:spcPts val="0"/>
              </a:spcAft>
              <a:buSzPts val="840"/>
              <a:buChar char="◻"/>
            </a:pPr>
            <a:endParaRPr lang="en-US" sz="1400" dirty="0"/>
          </a:p>
          <a:p>
            <a:pPr marL="320040" lvl="0" indent="-320040" algn="l" rtl="0">
              <a:lnSpc>
                <a:spcPct val="80000"/>
              </a:lnSpc>
              <a:spcBef>
                <a:spcPts val="0"/>
              </a:spcBef>
              <a:spcAft>
                <a:spcPts val="0"/>
              </a:spcAft>
              <a:buSzPts val="840"/>
              <a:buChar char="◻"/>
            </a:pPr>
            <a:r>
              <a:rPr lang="en-US" sz="1400" dirty="0"/>
              <a:t>Construction started in November 2022</a:t>
            </a:r>
          </a:p>
          <a:p>
            <a:pPr marL="320040" lvl="0" indent="-320040" algn="l" rtl="0">
              <a:lnSpc>
                <a:spcPct val="80000"/>
              </a:lnSpc>
              <a:spcBef>
                <a:spcPts val="0"/>
              </a:spcBef>
              <a:spcAft>
                <a:spcPts val="0"/>
              </a:spcAft>
              <a:buSzPts val="840"/>
              <a:buChar char="◻"/>
            </a:pPr>
            <a:endParaRPr lang="en-US" sz="1400" dirty="0"/>
          </a:p>
          <a:p>
            <a:pPr marL="320040" lvl="0" indent="-320040" algn="l" rtl="0">
              <a:lnSpc>
                <a:spcPct val="80000"/>
              </a:lnSpc>
              <a:spcBef>
                <a:spcPts val="0"/>
              </a:spcBef>
              <a:spcAft>
                <a:spcPts val="0"/>
              </a:spcAft>
              <a:buSzPts val="840"/>
              <a:buChar char="◻"/>
            </a:pPr>
            <a:r>
              <a:rPr lang="en-US" sz="1400" dirty="0"/>
              <a:t>Ground breaking was on January 10, 2023</a:t>
            </a:r>
          </a:p>
          <a:p>
            <a:pPr marL="0" lvl="0" indent="0" algn="l" rtl="0">
              <a:lnSpc>
                <a:spcPct val="80000"/>
              </a:lnSpc>
              <a:spcBef>
                <a:spcPts val="0"/>
              </a:spcBef>
              <a:spcAft>
                <a:spcPts val="0"/>
              </a:spcAft>
              <a:buSzPts val="840"/>
              <a:buNone/>
            </a:pPr>
            <a:endParaRPr lang="en-US" sz="1400" dirty="0"/>
          </a:p>
          <a:p>
            <a:pPr marL="0" lvl="0" indent="0" algn="l" rtl="0">
              <a:lnSpc>
                <a:spcPct val="80000"/>
              </a:lnSpc>
              <a:spcBef>
                <a:spcPts val="0"/>
              </a:spcBef>
              <a:spcAft>
                <a:spcPts val="0"/>
              </a:spcAft>
              <a:buSzPts val="840"/>
              <a:buNone/>
            </a:pPr>
            <a:endParaRPr dirty="0"/>
          </a:p>
        </p:txBody>
      </p:sp>
      <p:pic>
        <p:nvPicPr>
          <p:cNvPr id="231" name="Google Shape;231;p36"/>
          <p:cNvPicPr preferRelativeResize="0"/>
          <p:nvPr/>
        </p:nvPicPr>
        <p:blipFill rotWithShape="1">
          <a:blip r:embed="rId3">
            <a:alphaModFix/>
          </a:blip>
          <a:srcRect/>
          <a:stretch/>
        </p:blipFill>
        <p:spPr>
          <a:xfrm>
            <a:off x="4860867" y="4337921"/>
            <a:ext cx="4145852" cy="2470655"/>
          </a:xfrm>
          <a:prstGeom prst="rect">
            <a:avLst/>
          </a:prstGeom>
          <a:noFill/>
          <a:ln>
            <a:noFill/>
          </a:ln>
        </p:spPr>
      </p:pic>
      <p:pic>
        <p:nvPicPr>
          <p:cNvPr id="232" name="Google Shape;232;p36"/>
          <p:cNvPicPr preferRelativeResize="0"/>
          <p:nvPr/>
        </p:nvPicPr>
        <p:blipFill rotWithShape="1">
          <a:blip r:embed="rId4">
            <a:alphaModFix/>
          </a:blip>
          <a:srcRect/>
          <a:stretch/>
        </p:blipFill>
        <p:spPr>
          <a:xfrm>
            <a:off x="4860867" y="1868733"/>
            <a:ext cx="4145852" cy="2233092"/>
          </a:xfrm>
          <a:prstGeom prst="rect">
            <a:avLst/>
          </a:prstGeom>
          <a:noFill/>
          <a:ln>
            <a:noFill/>
          </a:ln>
        </p:spPr>
      </p:pic>
      <p:pic>
        <p:nvPicPr>
          <p:cNvPr id="233" name="Google Shape;233;p36"/>
          <p:cNvPicPr preferRelativeResize="0"/>
          <p:nvPr/>
        </p:nvPicPr>
        <p:blipFill rotWithShape="1">
          <a:blip r:embed="rId5">
            <a:alphaModFix/>
          </a:blip>
          <a:srcRect/>
          <a:stretch/>
        </p:blipFill>
        <p:spPr>
          <a:xfrm>
            <a:off x="770025" y="4667665"/>
            <a:ext cx="2993540" cy="19994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97970" y="413016"/>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El Monte High School</a:t>
            </a:r>
            <a:br>
              <a:rPr lang="en-US" sz="3959" dirty="0"/>
            </a:br>
            <a:r>
              <a:rPr lang="en-US" sz="3959" dirty="0"/>
              <a:t>Track and Field Project</a:t>
            </a:r>
            <a:br>
              <a:rPr lang="en-US" sz="3959" dirty="0"/>
            </a:br>
            <a:endParaRPr sz="3959" dirty="0"/>
          </a:p>
        </p:txBody>
      </p:sp>
      <p:sp>
        <p:nvSpPr>
          <p:cNvPr id="239" name="Google Shape;239;p37"/>
          <p:cNvSpPr txBox="1">
            <a:spLocks noGrp="1"/>
          </p:cNvSpPr>
          <p:nvPr>
            <p:ph type="body" idx="1"/>
          </p:nvPr>
        </p:nvSpPr>
        <p:spPr>
          <a:xfrm>
            <a:off x="97970" y="1801701"/>
            <a:ext cx="2482645" cy="4675239"/>
          </a:xfrm>
          <a:prstGeom prst="rect">
            <a:avLst/>
          </a:prstGeom>
          <a:noFill/>
          <a:ln>
            <a:noFill/>
          </a:ln>
        </p:spPr>
        <p:txBody>
          <a:bodyPr spcFirstLastPara="1" wrap="square" lIns="91425" tIns="45700" rIns="91425" bIns="45700" anchor="t" anchorCtr="0">
            <a:normAutofit/>
          </a:bodyPr>
          <a:lstStyle/>
          <a:p>
            <a:pPr marL="320040" lvl="0" indent="-320040" algn="l" rtl="0">
              <a:lnSpc>
                <a:spcPct val="80000"/>
              </a:lnSpc>
              <a:spcBef>
                <a:spcPts val="0"/>
              </a:spcBef>
              <a:spcAft>
                <a:spcPts val="0"/>
              </a:spcAft>
              <a:buSzPts val="840"/>
              <a:buChar char="◻"/>
            </a:pPr>
            <a:r>
              <a:rPr lang="en-US" sz="1600" dirty="0"/>
              <a:t>HMC Architects hired to design all track &amp; field projects</a:t>
            </a:r>
          </a:p>
          <a:p>
            <a:pPr marL="320040" lvl="0" indent="-320040" algn="l" rtl="0">
              <a:lnSpc>
                <a:spcPct val="80000"/>
              </a:lnSpc>
              <a:spcBef>
                <a:spcPts val="0"/>
              </a:spcBef>
              <a:spcAft>
                <a:spcPts val="0"/>
              </a:spcAft>
              <a:buSzPts val="840"/>
              <a:buChar char="◻"/>
            </a:pPr>
            <a:endParaRPr lang="en-US" sz="1600" dirty="0"/>
          </a:p>
          <a:p>
            <a:pPr marL="320040" lvl="0" indent="-320040" algn="l" rtl="0">
              <a:lnSpc>
                <a:spcPct val="80000"/>
              </a:lnSpc>
              <a:spcBef>
                <a:spcPts val="0"/>
              </a:spcBef>
              <a:spcAft>
                <a:spcPts val="0"/>
              </a:spcAft>
              <a:buSzPts val="840"/>
              <a:buChar char="◻"/>
            </a:pPr>
            <a:r>
              <a:rPr lang="en-US" sz="1600" dirty="0"/>
              <a:t>Project will include new synthetic track &amp; field</a:t>
            </a:r>
            <a:endParaRPr sz="1600" dirty="0"/>
          </a:p>
          <a:p>
            <a:pPr marL="320040" lvl="0" indent="-266700" algn="l" rtl="0">
              <a:lnSpc>
                <a:spcPct val="80000"/>
              </a:lnSpc>
              <a:spcBef>
                <a:spcPts val="0"/>
              </a:spcBef>
              <a:spcAft>
                <a:spcPts val="0"/>
              </a:spcAft>
              <a:buSzPts val="840"/>
              <a:buNone/>
            </a:pPr>
            <a:endParaRPr sz="1600" dirty="0"/>
          </a:p>
          <a:p>
            <a:pPr marL="320040" lvl="0" indent="-320040" algn="l" rtl="0">
              <a:lnSpc>
                <a:spcPct val="80000"/>
              </a:lnSpc>
              <a:spcBef>
                <a:spcPts val="0"/>
              </a:spcBef>
              <a:spcAft>
                <a:spcPts val="0"/>
              </a:spcAft>
              <a:buSzPts val="840"/>
              <a:buChar char="◻"/>
            </a:pPr>
            <a:r>
              <a:rPr lang="en-US" sz="1600" dirty="0"/>
              <a:t>HMC has met with stakeholders at El Monte High School to develop design</a:t>
            </a:r>
            <a:endParaRPr sz="1600" dirty="0"/>
          </a:p>
          <a:p>
            <a:pPr marL="320040" lvl="0" indent="-266700" algn="l" rtl="0">
              <a:lnSpc>
                <a:spcPct val="80000"/>
              </a:lnSpc>
              <a:spcBef>
                <a:spcPts val="0"/>
              </a:spcBef>
              <a:spcAft>
                <a:spcPts val="0"/>
              </a:spcAft>
              <a:buSzPts val="840"/>
              <a:buNone/>
            </a:pPr>
            <a:endParaRPr sz="1600" dirty="0"/>
          </a:p>
          <a:p>
            <a:pPr marL="320040" lvl="0" indent="-320040">
              <a:lnSpc>
                <a:spcPct val="80000"/>
              </a:lnSpc>
              <a:spcBef>
                <a:spcPts val="0"/>
              </a:spcBef>
              <a:buSzPts val="840"/>
            </a:pPr>
            <a:r>
              <a:rPr lang="en-US" sz="1600" dirty="0"/>
              <a:t>HMC finalizing conceptual drawings</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Currently being reviewed by DSA</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Anticipated construction 2023 upon completion of AHS &amp; MVHS projects</a:t>
            </a:r>
          </a:p>
          <a:p>
            <a:pPr marL="320040" lvl="0" indent="-320040">
              <a:lnSpc>
                <a:spcPct val="80000"/>
              </a:lnSpc>
              <a:spcBef>
                <a:spcPts val="0"/>
              </a:spcBef>
              <a:buSzPts val="840"/>
            </a:pPr>
            <a:endParaRPr lang="en-US" sz="1600" dirty="0"/>
          </a:p>
          <a:p>
            <a:pPr marL="320040" lvl="0" indent="-320040" algn="l" rtl="0">
              <a:lnSpc>
                <a:spcPct val="80000"/>
              </a:lnSpc>
              <a:spcBef>
                <a:spcPts val="0"/>
              </a:spcBef>
              <a:spcAft>
                <a:spcPts val="0"/>
              </a:spcAft>
              <a:buSzPts val="840"/>
              <a:buChar char="◻"/>
            </a:pPr>
            <a:endParaRPr dirty="0"/>
          </a:p>
        </p:txBody>
      </p:sp>
      <p:pic>
        <p:nvPicPr>
          <p:cNvPr id="3" name="Picture 2">
            <a:extLst>
              <a:ext uri="{FF2B5EF4-FFF2-40B4-BE49-F238E27FC236}">
                <a16:creationId xmlns:a16="http://schemas.microsoft.com/office/drawing/2014/main" id="{D1C192BD-927C-4D90-89E0-C91539A4D65B}"/>
              </a:ext>
            </a:extLst>
          </p:cNvPr>
          <p:cNvPicPr>
            <a:picLocks noChangeAspect="1"/>
          </p:cNvPicPr>
          <p:nvPr/>
        </p:nvPicPr>
        <p:blipFill>
          <a:blip r:embed="rId3"/>
          <a:stretch>
            <a:fillRect/>
          </a:stretch>
        </p:blipFill>
        <p:spPr>
          <a:xfrm>
            <a:off x="2812025" y="1801701"/>
            <a:ext cx="6046839" cy="4031226"/>
          </a:xfrm>
          <a:prstGeom prst="rect">
            <a:avLst/>
          </a:prstGeom>
        </p:spPr>
      </p:pic>
    </p:spTree>
    <p:extLst>
      <p:ext uri="{BB962C8B-B14F-4D97-AF65-F5344CB8AC3E}">
        <p14:creationId xmlns:p14="http://schemas.microsoft.com/office/powerpoint/2010/main" val="118037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97970" y="413016"/>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South El Monte High School</a:t>
            </a:r>
            <a:br>
              <a:rPr lang="en-US" sz="3959" dirty="0"/>
            </a:br>
            <a:r>
              <a:rPr lang="en-US" sz="3959" dirty="0"/>
              <a:t>Track and Field Project</a:t>
            </a:r>
            <a:br>
              <a:rPr lang="en-US" sz="3959" dirty="0"/>
            </a:br>
            <a:endParaRPr sz="3959" dirty="0"/>
          </a:p>
        </p:txBody>
      </p:sp>
      <p:sp>
        <p:nvSpPr>
          <p:cNvPr id="239" name="Google Shape;239;p37"/>
          <p:cNvSpPr txBox="1">
            <a:spLocks noGrp="1"/>
          </p:cNvSpPr>
          <p:nvPr>
            <p:ph type="body" idx="1"/>
          </p:nvPr>
        </p:nvSpPr>
        <p:spPr>
          <a:xfrm>
            <a:off x="97970" y="1801701"/>
            <a:ext cx="2078237" cy="4675239"/>
          </a:xfrm>
          <a:prstGeom prst="rect">
            <a:avLst/>
          </a:prstGeom>
          <a:noFill/>
          <a:ln>
            <a:noFill/>
          </a:ln>
        </p:spPr>
        <p:txBody>
          <a:bodyPr spcFirstLastPara="1" wrap="square" lIns="91425" tIns="45700" rIns="91425" bIns="45700" anchor="t" anchorCtr="0">
            <a:normAutofit fontScale="92500" lnSpcReduction="10000"/>
          </a:bodyPr>
          <a:lstStyle/>
          <a:p>
            <a:pPr marL="320040" lvl="0" indent="-320040" algn="l" rtl="0">
              <a:lnSpc>
                <a:spcPct val="80000"/>
              </a:lnSpc>
              <a:spcBef>
                <a:spcPts val="0"/>
              </a:spcBef>
              <a:spcAft>
                <a:spcPts val="0"/>
              </a:spcAft>
              <a:buSzPts val="840"/>
              <a:buChar char="◻"/>
            </a:pPr>
            <a:r>
              <a:rPr lang="en-US" sz="1600" dirty="0"/>
              <a:t>HMC Architects hired to design all track &amp; field projects</a:t>
            </a:r>
          </a:p>
          <a:p>
            <a:pPr marL="320040" lvl="0" indent="-320040" algn="l" rtl="0">
              <a:lnSpc>
                <a:spcPct val="80000"/>
              </a:lnSpc>
              <a:spcBef>
                <a:spcPts val="0"/>
              </a:spcBef>
              <a:spcAft>
                <a:spcPts val="0"/>
              </a:spcAft>
              <a:buSzPts val="840"/>
              <a:buChar char="◻"/>
            </a:pPr>
            <a:endParaRPr lang="en-US" sz="1600" dirty="0"/>
          </a:p>
          <a:p>
            <a:pPr marL="320040" lvl="0" indent="-320040" algn="l" rtl="0">
              <a:lnSpc>
                <a:spcPct val="80000"/>
              </a:lnSpc>
              <a:spcBef>
                <a:spcPts val="0"/>
              </a:spcBef>
              <a:spcAft>
                <a:spcPts val="0"/>
              </a:spcAft>
              <a:buSzPts val="840"/>
              <a:buChar char="◻"/>
            </a:pPr>
            <a:r>
              <a:rPr lang="en-US" sz="1600" dirty="0"/>
              <a:t>Project will include new synthetic track &amp; field and ticketing</a:t>
            </a:r>
            <a:endParaRPr sz="1600" dirty="0"/>
          </a:p>
          <a:p>
            <a:pPr marL="320040" lvl="0" indent="-266700" algn="l" rtl="0">
              <a:lnSpc>
                <a:spcPct val="80000"/>
              </a:lnSpc>
              <a:spcBef>
                <a:spcPts val="0"/>
              </a:spcBef>
              <a:spcAft>
                <a:spcPts val="0"/>
              </a:spcAft>
              <a:buSzPts val="840"/>
              <a:buNone/>
            </a:pPr>
            <a:endParaRPr sz="1600" dirty="0"/>
          </a:p>
          <a:p>
            <a:pPr marL="320040" lvl="0" indent="-320040" algn="l" rtl="0">
              <a:lnSpc>
                <a:spcPct val="80000"/>
              </a:lnSpc>
              <a:spcBef>
                <a:spcPts val="0"/>
              </a:spcBef>
              <a:spcAft>
                <a:spcPts val="0"/>
              </a:spcAft>
              <a:buSzPts val="840"/>
              <a:buChar char="◻"/>
            </a:pPr>
            <a:r>
              <a:rPr lang="en-US" sz="1600" dirty="0"/>
              <a:t>HMC has met with stakeholders at South El Monte High School to develop design</a:t>
            </a:r>
            <a:endParaRPr sz="1600" dirty="0"/>
          </a:p>
          <a:p>
            <a:pPr marL="320040" lvl="0" indent="-266700" algn="l" rtl="0">
              <a:lnSpc>
                <a:spcPct val="80000"/>
              </a:lnSpc>
              <a:spcBef>
                <a:spcPts val="0"/>
              </a:spcBef>
              <a:spcAft>
                <a:spcPts val="0"/>
              </a:spcAft>
              <a:buSzPts val="840"/>
              <a:buNone/>
            </a:pPr>
            <a:endParaRPr sz="1600" dirty="0"/>
          </a:p>
          <a:p>
            <a:pPr marL="320040" lvl="0" indent="-320040">
              <a:lnSpc>
                <a:spcPct val="80000"/>
              </a:lnSpc>
              <a:spcBef>
                <a:spcPts val="0"/>
              </a:spcBef>
              <a:buSzPts val="840"/>
            </a:pPr>
            <a:r>
              <a:rPr lang="en-US" sz="1600" dirty="0"/>
              <a:t>HMC finalizing conceptual drawings</a:t>
            </a:r>
          </a:p>
          <a:p>
            <a:pPr marL="320040" lvl="0" indent="-320040">
              <a:lnSpc>
                <a:spcPct val="80000"/>
              </a:lnSpc>
              <a:spcBef>
                <a:spcPts val="0"/>
              </a:spcBef>
              <a:buSzPts val="840"/>
            </a:pPr>
            <a:endParaRPr lang="en-US" sz="1600" dirty="0"/>
          </a:p>
          <a:p>
            <a:pPr marL="320040" indent="-320040">
              <a:lnSpc>
                <a:spcPct val="80000"/>
              </a:lnSpc>
              <a:spcBef>
                <a:spcPts val="0"/>
              </a:spcBef>
              <a:buSzPts val="840"/>
            </a:pPr>
            <a:r>
              <a:rPr lang="en-US" sz="1600" dirty="0"/>
              <a:t>Submitted to Army Corps of Engineers for review</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Submitting drawings to DSA by November</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endParaRPr lang="en-US" sz="1600" dirty="0"/>
          </a:p>
          <a:p>
            <a:pPr marL="320040" lvl="0" indent="-320040" algn="l" rtl="0">
              <a:lnSpc>
                <a:spcPct val="80000"/>
              </a:lnSpc>
              <a:spcBef>
                <a:spcPts val="0"/>
              </a:spcBef>
              <a:spcAft>
                <a:spcPts val="0"/>
              </a:spcAft>
              <a:buSzPts val="840"/>
              <a:buChar char="◻"/>
            </a:pPr>
            <a:endParaRPr dirty="0"/>
          </a:p>
        </p:txBody>
      </p:sp>
      <p:pic>
        <p:nvPicPr>
          <p:cNvPr id="2" name="Picture 1">
            <a:extLst>
              <a:ext uri="{FF2B5EF4-FFF2-40B4-BE49-F238E27FC236}">
                <a16:creationId xmlns:a16="http://schemas.microsoft.com/office/drawing/2014/main" id="{C1F65E76-20FC-487D-922C-58CCEA863262}"/>
              </a:ext>
            </a:extLst>
          </p:cNvPr>
          <p:cNvPicPr>
            <a:picLocks noChangeAspect="1"/>
          </p:cNvPicPr>
          <p:nvPr/>
        </p:nvPicPr>
        <p:blipFill>
          <a:blip r:embed="rId3"/>
          <a:stretch>
            <a:fillRect/>
          </a:stretch>
        </p:blipFill>
        <p:spPr>
          <a:xfrm>
            <a:off x="2244225" y="1451173"/>
            <a:ext cx="6546191" cy="3330585"/>
          </a:xfrm>
          <a:prstGeom prst="rect">
            <a:avLst/>
          </a:prstGeom>
        </p:spPr>
      </p:pic>
      <p:pic>
        <p:nvPicPr>
          <p:cNvPr id="4" name="Picture 3">
            <a:extLst>
              <a:ext uri="{FF2B5EF4-FFF2-40B4-BE49-F238E27FC236}">
                <a16:creationId xmlns:a16="http://schemas.microsoft.com/office/drawing/2014/main" id="{0214FA88-6FC4-4B68-BEE0-8EBED68D66A9}"/>
              </a:ext>
            </a:extLst>
          </p:cNvPr>
          <p:cNvPicPr>
            <a:picLocks noChangeAspect="1"/>
          </p:cNvPicPr>
          <p:nvPr/>
        </p:nvPicPr>
        <p:blipFill>
          <a:blip r:embed="rId4"/>
          <a:stretch>
            <a:fillRect/>
          </a:stretch>
        </p:blipFill>
        <p:spPr>
          <a:xfrm>
            <a:off x="2244225" y="4857618"/>
            <a:ext cx="3441290" cy="2000382"/>
          </a:xfrm>
          <a:prstGeom prst="rect">
            <a:avLst/>
          </a:prstGeom>
        </p:spPr>
      </p:pic>
      <p:pic>
        <p:nvPicPr>
          <p:cNvPr id="5" name="Picture 4">
            <a:extLst>
              <a:ext uri="{FF2B5EF4-FFF2-40B4-BE49-F238E27FC236}">
                <a16:creationId xmlns:a16="http://schemas.microsoft.com/office/drawing/2014/main" id="{DE6A2EAD-CDF3-4DCE-A4AB-8ACE5B0D22F3}"/>
              </a:ext>
            </a:extLst>
          </p:cNvPr>
          <p:cNvPicPr>
            <a:picLocks noChangeAspect="1"/>
          </p:cNvPicPr>
          <p:nvPr/>
        </p:nvPicPr>
        <p:blipFill>
          <a:blip r:embed="rId5"/>
          <a:stretch>
            <a:fillRect/>
          </a:stretch>
        </p:blipFill>
        <p:spPr>
          <a:xfrm>
            <a:off x="5753533" y="4857618"/>
            <a:ext cx="3036883" cy="2000382"/>
          </a:xfrm>
          <a:prstGeom prst="rect">
            <a:avLst/>
          </a:prstGeom>
        </p:spPr>
      </p:pic>
    </p:spTree>
    <p:extLst>
      <p:ext uri="{BB962C8B-B14F-4D97-AF65-F5344CB8AC3E}">
        <p14:creationId xmlns:p14="http://schemas.microsoft.com/office/powerpoint/2010/main" val="310156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197862" y="136907"/>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PDC Modernization</a:t>
            </a:r>
            <a:br>
              <a:rPr lang="en-US" sz="3959" dirty="0"/>
            </a:br>
            <a:r>
              <a:rPr lang="en-US" sz="3959" dirty="0"/>
              <a:t>EMUHSD Family and Community Center</a:t>
            </a:r>
            <a:endParaRPr sz="3959" dirty="0"/>
          </a:p>
        </p:txBody>
      </p:sp>
      <p:sp>
        <p:nvSpPr>
          <p:cNvPr id="239" name="Google Shape;239;p37"/>
          <p:cNvSpPr txBox="1">
            <a:spLocks noGrp="1"/>
          </p:cNvSpPr>
          <p:nvPr>
            <p:ph type="body" idx="1"/>
          </p:nvPr>
        </p:nvSpPr>
        <p:spPr>
          <a:xfrm>
            <a:off x="97970" y="1801701"/>
            <a:ext cx="3500636" cy="4675239"/>
          </a:xfrm>
          <a:prstGeom prst="rect">
            <a:avLst/>
          </a:prstGeom>
          <a:noFill/>
          <a:ln>
            <a:noFill/>
          </a:ln>
        </p:spPr>
        <p:txBody>
          <a:bodyPr spcFirstLastPara="1" wrap="square" lIns="91425" tIns="45700" rIns="91425" bIns="45700" anchor="t" anchorCtr="0">
            <a:normAutofit/>
          </a:bodyPr>
          <a:lstStyle/>
          <a:p>
            <a:pPr marL="320040" lvl="0" indent="-320040" algn="l" rtl="0">
              <a:lnSpc>
                <a:spcPct val="80000"/>
              </a:lnSpc>
              <a:spcBef>
                <a:spcPts val="0"/>
              </a:spcBef>
              <a:spcAft>
                <a:spcPts val="0"/>
              </a:spcAft>
              <a:buSzPts val="840"/>
              <a:buChar char="◻"/>
            </a:pPr>
            <a:r>
              <a:rPr lang="en-US" sz="1600" dirty="0"/>
              <a:t>CSDA Architects hired to design project</a:t>
            </a:r>
          </a:p>
          <a:p>
            <a:pPr marL="320040" lvl="0" indent="-320040" algn="l" rtl="0">
              <a:lnSpc>
                <a:spcPct val="80000"/>
              </a:lnSpc>
              <a:spcBef>
                <a:spcPts val="0"/>
              </a:spcBef>
              <a:spcAft>
                <a:spcPts val="0"/>
              </a:spcAft>
              <a:buSzPts val="840"/>
              <a:buChar char="◻"/>
            </a:pPr>
            <a:endParaRPr lang="en-US" sz="1600" dirty="0"/>
          </a:p>
          <a:p>
            <a:pPr marL="320040" lvl="0" indent="-320040" algn="l" rtl="0">
              <a:lnSpc>
                <a:spcPct val="80000"/>
              </a:lnSpc>
              <a:spcBef>
                <a:spcPts val="0"/>
              </a:spcBef>
              <a:spcAft>
                <a:spcPts val="0"/>
              </a:spcAft>
              <a:buSzPts val="840"/>
              <a:buChar char="◻"/>
            </a:pPr>
            <a:r>
              <a:rPr lang="en-US" sz="1600" dirty="0"/>
              <a:t>Project will include exterior &amp; interior improvements</a:t>
            </a:r>
            <a:endParaRPr sz="1600" dirty="0"/>
          </a:p>
          <a:p>
            <a:pPr marL="320040" lvl="0" indent="-266700" algn="l" rtl="0">
              <a:lnSpc>
                <a:spcPct val="80000"/>
              </a:lnSpc>
              <a:spcBef>
                <a:spcPts val="0"/>
              </a:spcBef>
              <a:spcAft>
                <a:spcPts val="0"/>
              </a:spcAft>
              <a:buSzPts val="840"/>
              <a:buNone/>
            </a:pPr>
            <a:endParaRPr sz="1600" dirty="0"/>
          </a:p>
          <a:p>
            <a:pPr marL="320040" lvl="0" indent="-320040" algn="l" rtl="0">
              <a:lnSpc>
                <a:spcPct val="80000"/>
              </a:lnSpc>
              <a:spcBef>
                <a:spcPts val="0"/>
              </a:spcBef>
              <a:spcAft>
                <a:spcPts val="0"/>
              </a:spcAft>
              <a:buSzPts val="840"/>
              <a:buChar char="◻"/>
            </a:pPr>
            <a:r>
              <a:rPr lang="en-US" sz="1600" dirty="0"/>
              <a:t>Improvements include:</a:t>
            </a:r>
          </a:p>
          <a:p>
            <a:pPr marL="777240" lvl="1" indent="-320040">
              <a:lnSpc>
                <a:spcPct val="80000"/>
              </a:lnSpc>
              <a:spcBef>
                <a:spcPts val="0"/>
              </a:spcBef>
              <a:buSzPts val="840"/>
              <a:buChar char="◻"/>
            </a:pPr>
            <a:r>
              <a:rPr lang="en-US" sz="1300" dirty="0"/>
              <a:t>New kitchenette area</a:t>
            </a:r>
          </a:p>
          <a:p>
            <a:pPr marL="777240" lvl="1" indent="-320040">
              <a:lnSpc>
                <a:spcPct val="80000"/>
              </a:lnSpc>
              <a:spcBef>
                <a:spcPts val="0"/>
              </a:spcBef>
              <a:buSzPts val="840"/>
              <a:buChar char="◻"/>
            </a:pPr>
            <a:r>
              <a:rPr lang="en-US" sz="1300" dirty="0"/>
              <a:t>Restroom access from interior</a:t>
            </a:r>
          </a:p>
          <a:p>
            <a:pPr marL="777240" lvl="1" indent="-320040">
              <a:lnSpc>
                <a:spcPct val="80000"/>
              </a:lnSpc>
              <a:spcBef>
                <a:spcPts val="0"/>
              </a:spcBef>
              <a:buSzPts val="840"/>
              <a:buChar char="◻"/>
            </a:pPr>
            <a:r>
              <a:rPr lang="en-US" sz="1300" dirty="0"/>
              <a:t>Addition of glass storefront elevation</a:t>
            </a:r>
          </a:p>
          <a:p>
            <a:pPr marL="777240" lvl="1" indent="-320040">
              <a:lnSpc>
                <a:spcPct val="80000"/>
              </a:lnSpc>
              <a:spcBef>
                <a:spcPts val="0"/>
              </a:spcBef>
              <a:buSzPts val="840"/>
              <a:buChar char="◻"/>
            </a:pPr>
            <a:r>
              <a:rPr lang="en-US" sz="1300" dirty="0"/>
              <a:t>Acoustical treatment on ceiling &amp; walls</a:t>
            </a:r>
          </a:p>
          <a:p>
            <a:pPr marL="777240" lvl="1" indent="-320040">
              <a:lnSpc>
                <a:spcPct val="80000"/>
              </a:lnSpc>
              <a:spcBef>
                <a:spcPts val="0"/>
              </a:spcBef>
              <a:buSzPts val="840"/>
              <a:buChar char="◻"/>
            </a:pPr>
            <a:r>
              <a:rPr lang="en-US" sz="1300" dirty="0"/>
              <a:t>Lighting &amp; audio upgrades</a:t>
            </a:r>
          </a:p>
          <a:p>
            <a:pPr marL="0" lvl="0" indent="0">
              <a:lnSpc>
                <a:spcPct val="80000"/>
              </a:lnSpc>
              <a:spcBef>
                <a:spcPts val="0"/>
              </a:spcBef>
              <a:buSzPts val="840"/>
              <a:buNone/>
            </a:pPr>
            <a:endParaRPr lang="en-US" sz="1600" dirty="0"/>
          </a:p>
          <a:p>
            <a:pPr marL="320040" lvl="0" indent="-320040">
              <a:lnSpc>
                <a:spcPct val="80000"/>
              </a:lnSpc>
              <a:spcBef>
                <a:spcPts val="0"/>
              </a:spcBef>
              <a:buSzPts val="840"/>
            </a:pPr>
            <a:r>
              <a:rPr lang="en-US" sz="1600" dirty="0"/>
              <a:t>They are currently finalizing design package and are preparing to submit to DSA</a:t>
            </a:r>
          </a:p>
          <a:p>
            <a:pPr marL="320040" lvl="0" indent="-320040">
              <a:lnSpc>
                <a:spcPct val="80000"/>
              </a:lnSpc>
              <a:spcBef>
                <a:spcPts val="0"/>
              </a:spcBef>
              <a:buSzPts val="840"/>
            </a:pPr>
            <a:endParaRPr lang="en-US" sz="1600" dirty="0"/>
          </a:p>
          <a:p>
            <a:pPr marL="320040" lvl="0" indent="-320040">
              <a:lnSpc>
                <a:spcPct val="80000"/>
              </a:lnSpc>
              <a:spcBef>
                <a:spcPts val="0"/>
              </a:spcBef>
              <a:buSzPts val="840"/>
            </a:pPr>
            <a:r>
              <a:rPr lang="en-US" sz="1600" dirty="0"/>
              <a:t>Project has been submitted to DSA and is expected to bid in the spring with construction starting in the summer of 2023</a:t>
            </a:r>
          </a:p>
          <a:p>
            <a:pPr marL="320040" lvl="0" indent="-320040">
              <a:lnSpc>
                <a:spcPct val="80000"/>
              </a:lnSpc>
              <a:spcBef>
                <a:spcPts val="0"/>
              </a:spcBef>
              <a:buSzPts val="840"/>
            </a:pPr>
            <a:endParaRPr lang="en-US" sz="1600" dirty="0"/>
          </a:p>
          <a:p>
            <a:pPr marL="320040" lvl="0" indent="-320040" algn="l" rtl="0">
              <a:lnSpc>
                <a:spcPct val="80000"/>
              </a:lnSpc>
              <a:spcBef>
                <a:spcPts val="0"/>
              </a:spcBef>
              <a:spcAft>
                <a:spcPts val="0"/>
              </a:spcAft>
              <a:buSzPts val="840"/>
              <a:buChar char="◻"/>
            </a:pPr>
            <a:endParaRPr dirty="0"/>
          </a:p>
        </p:txBody>
      </p:sp>
      <p:pic>
        <p:nvPicPr>
          <p:cNvPr id="6" name="Picture 5">
            <a:extLst>
              <a:ext uri="{FF2B5EF4-FFF2-40B4-BE49-F238E27FC236}">
                <a16:creationId xmlns:a16="http://schemas.microsoft.com/office/drawing/2014/main" id="{CCECA2E8-D22C-4319-8DCE-E41A29D8B038}"/>
              </a:ext>
            </a:extLst>
          </p:cNvPr>
          <p:cNvPicPr>
            <a:picLocks noChangeAspect="1"/>
          </p:cNvPicPr>
          <p:nvPr/>
        </p:nvPicPr>
        <p:blipFill>
          <a:blip r:embed="rId3"/>
          <a:stretch>
            <a:fillRect/>
          </a:stretch>
        </p:blipFill>
        <p:spPr>
          <a:xfrm>
            <a:off x="3913238" y="1601736"/>
            <a:ext cx="5063613" cy="2848282"/>
          </a:xfrm>
          <a:prstGeom prst="rect">
            <a:avLst/>
          </a:prstGeom>
        </p:spPr>
      </p:pic>
      <p:pic>
        <p:nvPicPr>
          <p:cNvPr id="8" name="Picture 7">
            <a:extLst>
              <a:ext uri="{FF2B5EF4-FFF2-40B4-BE49-F238E27FC236}">
                <a16:creationId xmlns:a16="http://schemas.microsoft.com/office/drawing/2014/main" id="{CAF10ED1-995F-4711-80D6-83570E1FB7E0}"/>
              </a:ext>
            </a:extLst>
          </p:cNvPr>
          <p:cNvPicPr>
            <a:picLocks noChangeAspect="1"/>
          </p:cNvPicPr>
          <p:nvPr/>
        </p:nvPicPr>
        <p:blipFill>
          <a:blip r:embed="rId4"/>
          <a:stretch>
            <a:fillRect/>
          </a:stretch>
        </p:blipFill>
        <p:spPr>
          <a:xfrm>
            <a:off x="3913238" y="3934440"/>
            <a:ext cx="5063613" cy="2848282"/>
          </a:xfrm>
          <a:prstGeom prst="rect">
            <a:avLst/>
          </a:prstGeom>
        </p:spPr>
      </p:pic>
      <p:pic>
        <p:nvPicPr>
          <p:cNvPr id="9" name="Picture 8">
            <a:extLst>
              <a:ext uri="{FF2B5EF4-FFF2-40B4-BE49-F238E27FC236}">
                <a16:creationId xmlns:a16="http://schemas.microsoft.com/office/drawing/2014/main" id="{56FDA751-E9A4-462E-9BE5-A5CDBB97FB8C}"/>
              </a:ext>
            </a:extLst>
          </p:cNvPr>
          <p:cNvPicPr>
            <a:picLocks noChangeAspect="1"/>
          </p:cNvPicPr>
          <p:nvPr/>
        </p:nvPicPr>
        <p:blipFill>
          <a:blip r:embed="rId5"/>
          <a:stretch>
            <a:fillRect/>
          </a:stretch>
        </p:blipFill>
        <p:spPr>
          <a:xfrm>
            <a:off x="6442786" y="2974258"/>
            <a:ext cx="2534065" cy="2308576"/>
          </a:xfrm>
          <a:prstGeom prst="rect">
            <a:avLst/>
          </a:prstGeom>
        </p:spPr>
      </p:pic>
    </p:spTree>
    <p:extLst>
      <p:ext uri="{BB962C8B-B14F-4D97-AF65-F5344CB8AC3E}">
        <p14:creationId xmlns:p14="http://schemas.microsoft.com/office/powerpoint/2010/main" val="56638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97970" y="413016"/>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Various Projects</a:t>
            </a:r>
            <a:br>
              <a:rPr lang="en-US" sz="3959" dirty="0"/>
            </a:br>
            <a:br>
              <a:rPr lang="en-US" sz="3959" dirty="0"/>
            </a:br>
            <a:endParaRPr sz="3959" dirty="0"/>
          </a:p>
        </p:txBody>
      </p:sp>
      <p:sp>
        <p:nvSpPr>
          <p:cNvPr id="239" name="Google Shape;239;p37"/>
          <p:cNvSpPr txBox="1">
            <a:spLocks noGrp="1"/>
          </p:cNvSpPr>
          <p:nvPr>
            <p:ph type="body" idx="1"/>
          </p:nvPr>
        </p:nvSpPr>
        <p:spPr>
          <a:xfrm>
            <a:off x="274950" y="1712869"/>
            <a:ext cx="9537644" cy="2180706"/>
          </a:xfrm>
          <a:prstGeom prst="rect">
            <a:avLst/>
          </a:prstGeom>
          <a:noFill/>
          <a:ln>
            <a:noFill/>
          </a:ln>
        </p:spPr>
        <p:txBody>
          <a:bodyPr spcFirstLastPara="1" wrap="square" lIns="91425" tIns="45700" rIns="91425" bIns="45700" anchor="t" anchorCtr="0">
            <a:normAutofit/>
          </a:bodyPr>
          <a:lstStyle/>
          <a:p>
            <a:pPr marL="320040" lvl="0" indent="-320040" algn="l" rtl="0">
              <a:lnSpc>
                <a:spcPct val="80000"/>
              </a:lnSpc>
              <a:spcBef>
                <a:spcPts val="0"/>
              </a:spcBef>
              <a:spcAft>
                <a:spcPts val="0"/>
              </a:spcAft>
              <a:buSzPts val="840"/>
              <a:buChar char="◻"/>
            </a:pPr>
            <a:r>
              <a:rPr lang="en-US" sz="1600" dirty="0"/>
              <a:t>Greenhouses at Arroyo &amp; South El Monte have been approved by DSA</a:t>
            </a:r>
          </a:p>
          <a:p>
            <a:pPr marL="777240" lvl="1" indent="-320040">
              <a:lnSpc>
                <a:spcPct val="80000"/>
              </a:lnSpc>
              <a:spcBef>
                <a:spcPts val="0"/>
              </a:spcBef>
              <a:buSzPts val="840"/>
              <a:buChar char="◻"/>
            </a:pPr>
            <a:r>
              <a:rPr lang="en-US" sz="1300" dirty="0" err="1"/>
              <a:t>Poject</a:t>
            </a:r>
            <a:r>
              <a:rPr lang="en-US" sz="1300" dirty="0"/>
              <a:t> was bid and awarded in April</a:t>
            </a:r>
          </a:p>
          <a:p>
            <a:pPr marL="777240" lvl="1" indent="-320040">
              <a:lnSpc>
                <a:spcPct val="80000"/>
              </a:lnSpc>
              <a:spcBef>
                <a:spcPts val="0"/>
              </a:spcBef>
              <a:buSzPts val="840"/>
              <a:buChar char="◻"/>
            </a:pPr>
            <a:r>
              <a:rPr lang="en-US" sz="1300" dirty="0"/>
              <a:t>Project will start in April</a:t>
            </a:r>
            <a:endParaRPr lang="en-US" sz="1600" dirty="0"/>
          </a:p>
          <a:p>
            <a:pPr marL="320040" lvl="0" indent="-320040" algn="l" rtl="0">
              <a:lnSpc>
                <a:spcPct val="80000"/>
              </a:lnSpc>
              <a:spcBef>
                <a:spcPts val="0"/>
              </a:spcBef>
              <a:spcAft>
                <a:spcPts val="0"/>
              </a:spcAft>
              <a:buSzPts val="840"/>
              <a:buChar char="◻"/>
            </a:pPr>
            <a:r>
              <a:rPr lang="en-US" sz="1600" dirty="0"/>
              <a:t>Shade Structures to be installed at Arroyo, El Monte &amp; South El Monte High Schools</a:t>
            </a:r>
          </a:p>
          <a:p>
            <a:pPr marL="777240" lvl="1" indent="-320040">
              <a:lnSpc>
                <a:spcPct val="80000"/>
              </a:lnSpc>
              <a:spcBef>
                <a:spcPts val="0"/>
              </a:spcBef>
              <a:buSzPts val="840"/>
              <a:buChar char="◻"/>
            </a:pPr>
            <a:r>
              <a:rPr lang="en-US" sz="1300" dirty="0"/>
              <a:t>CSDA to meet with DSA on April 25, 2023 to review plans</a:t>
            </a:r>
          </a:p>
          <a:p>
            <a:pPr marL="777240" lvl="1" indent="-320040">
              <a:lnSpc>
                <a:spcPct val="80000"/>
              </a:lnSpc>
              <a:spcBef>
                <a:spcPts val="0"/>
              </a:spcBef>
              <a:buSzPts val="840"/>
              <a:buChar char="◻"/>
            </a:pPr>
            <a:endParaRPr lang="en-US" sz="1600" dirty="0"/>
          </a:p>
          <a:p>
            <a:pPr marL="320040" lvl="0" indent="-320040">
              <a:lnSpc>
                <a:spcPct val="80000"/>
              </a:lnSpc>
              <a:spcBef>
                <a:spcPts val="0"/>
              </a:spcBef>
              <a:buSzPts val="840"/>
            </a:pPr>
            <a:r>
              <a:rPr lang="en-US" sz="1600" dirty="0"/>
              <a:t>Rubberized Court installation at Arroyo, El Monte, Mountain View, Rosemead &amp; South El Monte</a:t>
            </a:r>
          </a:p>
          <a:p>
            <a:pPr marL="777240" lvl="1" indent="-320040">
              <a:lnSpc>
                <a:spcPct val="80000"/>
              </a:lnSpc>
              <a:spcBef>
                <a:spcPts val="0"/>
              </a:spcBef>
              <a:buSzPts val="840"/>
              <a:buChar char="◻"/>
            </a:pPr>
            <a:r>
              <a:rPr lang="en-US" sz="1300" dirty="0"/>
              <a:t>CSDA finalized construction documents</a:t>
            </a:r>
          </a:p>
          <a:p>
            <a:pPr marL="320040" lvl="0" indent="-320040" algn="l" rtl="0">
              <a:lnSpc>
                <a:spcPct val="80000"/>
              </a:lnSpc>
              <a:spcBef>
                <a:spcPts val="0"/>
              </a:spcBef>
              <a:spcAft>
                <a:spcPts val="0"/>
              </a:spcAft>
              <a:buSzPts val="840"/>
              <a:buChar char="◻"/>
            </a:pPr>
            <a:endParaRPr dirty="0"/>
          </a:p>
        </p:txBody>
      </p:sp>
      <p:pic>
        <p:nvPicPr>
          <p:cNvPr id="12" name="Picture 11">
            <a:extLst>
              <a:ext uri="{FF2B5EF4-FFF2-40B4-BE49-F238E27FC236}">
                <a16:creationId xmlns:a16="http://schemas.microsoft.com/office/drawing/2014/main" id="{CA5265FF-253D-4B25-9466-82881E3ACEC0}"/>
              </a:ext>
            </a:extLst>
          </p:cNvPr>
          <p:cNvPicPr>
            <a:picLocks noChangeAspect="1"/>
          </p:cNvPicPr>
          <p:nvPr/>
        </p:nvPicPr>
        <p:blipFill rotWithShape="1">
          <a:blip r:embed="rId3"/>
          <a:srcRect l="4301" t="7884" r="59247" b="53124"/>
          <a:stretch/>
        </p:blipFill>
        <p:spPr>
          <a:xfrm>
            <a:off x="274950" y="4021394"/>
            <a:ext cx="3333136" cy="2546555"/>
          </a:xfrm>
          <a:prstGeom prst="rect">
            <a:avLst/>
          </a:prstGeom>
        </p:spPr>
      </p:pic>
      <p:pic>
        <p:nvPicPr>
          <p:cNvPr id="14" name="Picture 13">
            <a:extLst>
              <a:ext uri="{FF2B5EF4-FFF2-40B4-BE49-F238E27FC236}">
                <a16:creationId xmlns:a16="http://schemas.microsoft.com/office/drawing/2014/main" id="{E0BFF359-73FD-49AD-9265-533FB4901E78}"/>
              </a:ext>
            </a:extLst>
          </p:cNvPr>
          <p:cNvPicPr>
            <a:picLocks noChangeAspect="1"/>
          </p:cNvPicPr>
          <p:nvPr/>
        </p:nvPicPr>
        <p:blipFill rotWithShape="1">
          <a:blip r:embed="rId4"/>
          <a:srcRect l="14596" t="30628" r="31503" b="20008"/>
          <a:stretch/>
        </p:blipFill>
        <p:spPr>
          <a:xfrm>
            <a:off x="5043772" y="4168878"/>
            <a:ext cx="3667432" cy="2399071"/>
          </a:xfrm>
          <a:prstGeom prst="rect">
            <a:avLst/>
          </a:prstGeom>
        </p:spPr>
      </p:pic>
      <p:pic>
        <p:nvPicPr>
          <p:cNvPr id="10" name="Picture 9">
            <a:extLst>
              <a:ext uri="{FF2B5EF4-FFF2-40B4-BE49-F238E27FC236}">
                <a16:creationId xmlns:a16="http://schemas.microsoft.com/office/drawing/2014/main" id="{AB172DBA-850D-4E4D-9F1C-38DAD7789B2E}"/>
              </a:ext>
            </a:extLst>
          </p:cNvPr>
          <p:cNvPicPr>
            <a:picLocks noChangeAspect="1"/>
          </p:cNvPicPr>
          <p:nvPr/>
        </p:nvPicPr>
        <p:blipFill rotWithShape="1">
          <a:blip r:embed="rId5"/>
          <a:srcRect l="55364" t="30489" r="12780" b="45168"/>
          <a:stretch/>
        </p:blipFill>
        <p:spPr>
          <a:xfrm>
            <a:off x="2572594" y="3686634"/>
            <a:ext cx="2359742" cy="1288026"/>
          </a:xfrm>
          <a:prstGeom prst="rect">
            <a:avLst/>
          </a:prstGeom>
        </p:spPr>
      </p:pic>
    </p:spTree>
    <p:extLst>
      <p:ext uri="{BB962C8B-B14F-4D97-AF65-F5344CB8AC3E}">
        <p14:creationId xmlns:p14="http://schemas.microsoft.com/office/powerpoint/2010/main" val="105174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2EAFF-B1EE-475A-8C56-14272E92968B}"/>
              </a:ext>
            </a:extLst>
          </p:cNvPr>
          <p:cNvSpPr>
            <a:spLocks noGrp="1"/>
          </p:cNvSpPr>
          <p:nvPr>
            <p:ph type="title"/>
          </p:nvPr>
        </p:nvSpPr>
        <p:spPr>
          <a:xfrm>
            <a:off x="612648" y="136392"/>
            <a:ext cx="8153400" cy="990600"/>
          </a:xfrm>
        </p:spPr>
        <p:txBody>
          <a:bodyPr>
            <a:normAutofit/>
          </a:bodyPr>
          <a:lstStyle/>
          <a:p>
            <a:r>
              <a:rPr lang="en-US" sz="3800" dirty="0"/>
              <a:t>Projects in the Design Phase</a:t>
            </a:r>
          </a:p>
        </p:txBody>
      </p:sp>
      <p:pic>
        <p:nvPicPr>
          <p:cNvPr id="1028" name="Picture 4" descr="man standing behind flat screen computer monitor">
            <a:extLst>
              <a:ext uri="{FF2B5EF4-FFF2-40B4-BE49-F238E27FC236}">
                <a16:creationId xmlns:a16="http://schemas.microsoft.com/office/drawing/2014/main" id="{5C9C79B8-4C6C-4480-AD31-6190E136644A}"/>
              </a:ext>
            </a:extLst>
          </p:cNvPr>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4837" b="4837"/>
          <a:stretch>
            <a:fillRect/>
          </a:stretch>
        </p:blipFill>
        <p:spPr bwMode="auto">
          <a:xfrm>
            <a:off x="781697" y="1878640"/>
            <a:ext cx="731520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22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7D53E7-21DD-4F60-95E9-95B7C6A447C7}"/>
              </a:ext>
            </a:extLst>
          </p:cNvPr>
          <p:cNvSpPr txBox="1"/>
          <p:nvPr/>
        </p:nvSpPr>
        <p:spPr>
          <a:xfrm>
            <a:off x="356795" y="572901"/>
            <a:ext cx="10778835" cy="677108"/>
          </a:xfrm>
          <a:prstGeom prst="rect">
            <a:avLst/>
          </a:prstGeom>
          <a:noFill/>
        </p:spPr>
        <p:txBody>
          <a:bodyPr wrap="square" rtlCol="0">
            <a:spAutoFit/>
          </a:bodyPr>
          <a:lstStyle/>
          <a:p>
            <a:r>
              <a:rPr lang="en-US" sz="3800" dirty="0">
                <a:solidFill>
                  <a:schemeClr val="bg2"/>
                </a:solidFill>
                <a:latin typeface="Twentieth Century"/>
                <a:cs typeface="Arial" panose="020B0604020202020204" pitchFamily="34" charset="0"/>
              </a:rPr>
              <a:t>Arroyo High School Modernization Project</a:t>
            </a:r>
          </a:p>
        </p:txBody>
      </p:sp>
      <p:pic>
        <p:nvPicPr>
          <p:cNvPr id="7" name="Picture 6">
            <a:extLst>
              <a:ext uri="{FF2B5EF4-FFF2-40B4-BE49-F238E27FC236}">
                <a16:creationId xmlns:a16="http://schemas.microsoft.com/office/drawing/2014/main" id="{92C4F21D-6FA4-4EA5-9B2C-BDF2E51C8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226" y="6147939"/>
            <a:ext cx="1783080" cy="27432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6DE54D6-D58B-4A50-BD6E-544AA6A29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968" y="5115477"/>
            <a:ext cx="618744" cy="640080"/>
          </a:xfrm>
          <a:prstGeom prst="rect">
            <a:avLst/>
          </a:prstGeom>
        </p:spPr>
      </p:pic>
      <p:pic>
        <p:nvPicPr>
          <p:cNvPr id="2" name="Picture 1">
            <a:extLst>
              <a:ext uri="{FF2B5EF4-FFF2-40B4-BE49-F238E27FC236}">
                <a16:creationId xmlns:a16="http://schemas.microsoft.com/office/drawing/2014/main" id="{8855B08C-FE79-42AF-AA8C-DD98CDB0FCC5}"/>
              </a:ext>
            </a:extLst>
          </p:cNvPr>
          <p:cNvPicPr>
            <a:picLocks noChangeAspect="1"/>
          </p:cNvPicPr>
          <p:nvPr/>
        </p:nvPicPr>
        <p:blipFill>
          <a:blip r:embed="rId4"/>
          <a:stretch>
            <a:fillRect/>
          </a:stretch>
        </p:blipFill>
        <p:spPr>
          <a:xfrm>
            <a:off x="636973" y="1679495"/>
            <a:ext cx="5050646" cy="2306968"/>
          </a:xfrm>
          <a:prstGeom prst="rect">
            <a:avLst/>
          </a:prstGeom>
        </p:spPr>
      </p:pic>
      <p:pic>
        <p:nvPicPr>
          <p:cNvPr id="3" name="Picture 2">
            <a:extLst>
              <a:ext uri="{FF2B5EF4-FFF2-40B4-BE49-F238E27FC236}">
                <a16:creationId xmlns:a16="http://schemas.microsoft.com/office/drawing/2014/main" id="{837F0447-39F3-48DF-B2E2-7703A0B31805}"/>
              </a:ext>
            </a:extLst>
          </p:cNvPr>
          <p:cNvPicPr>
            <a:picLocks noChangeAspect="1"/>
          </p:cNvPicPr>
          <p:nvPr/>
        </p:nvPicPr>
        <p:blipFill>
          <a:blip r:embed="rId5"/>
          <a:stretch>
            <a:fillRect/>
          </a:stretch>
        </p:blipFill>
        <p:spPr>
          <a:xfrm>
            <a:off x="636973" y="4331727"/>
            <a:ext cx="5050645" cy="2292517"/>
          </a:xfrm>
          <a:prstGeom prst="rect">
            <a:avLst/>
          </a:prstGeom>
        </p:spPr>
      </p:pic>
    </p:spTree>
    <p:extLst>
      <p:ext uri="{BB962C8B-B14F-4D97-AF65-F5344CB8AC3E}">
        <p14:creationId xmlns:p14="http://schemas.microsoft.com/office/powerpoint/2010/main" val="391280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5C15D-CFEA-46C4-8B8C-69851C31C15B}"/>
              </a:ext>
            </a:extLst>
          </p:cNvPr>
          <p:cNvSpPr txBox="1"/>
          <p:nvPr/>
        </p:nvSpPr>
        <p:spPr>
          <a:xfrm>
            <a:off x="0" y="419513"/>
            <a:ext cx="10778835" cy="677108"/>
          </a:xfrm>
          <a:prstGeom prst="rect">
            <a:avLst/>
          </a:prstGeom>
          <a:noFill/>
        </p:spPr>
        <p:txBody>
          <a:bodyPr wrap="square" rtlCol="0">
            <a:spAutoFit/>
          </a:bodyPr>
          <a:lstStyle/>
          <a:p>
            <a:r>
              <a:rPr lang="en-US" sz="3800" dirty="0">
                <a:solidFill>
                  <a:schemeClr val="bg2"/>
                </a:solidFill>
                <a:latin typeface="Twentieth Century"/>
                <a:cs typeface="Arial" panose="020B0604020202020204" pitchFamily="34" charset="0"/>
              </a:rPr>
              <a:t>Building –Gymnasium Minor Modernization</a:t>
            </a:r>
          </a:p>
        </p:txBody>
      </p:sp>
      <p:sp>
        <p:nvSpPr>
          <p:cNvPr id="3" name="TextBox 2">
            <a:extLst>
              <a:ext uri="{FF2B5EF4-FFF2-40B4-BE49-F238E27FC236}">
                <a16:creationId xmlns:a16="http://schemas.microsoft.com/office/drawing/2014/main" id="{AD9F7295-D945-455B-A509-6A9BFB0A44EC}"/>
              </a:ext>
            </a:extLst>
          </p:cNvPr>
          <p:cNvSpPr txBox="1"/>
          <p:nvPr/>
        </p:nvSpPr>
        <p:spPr>
          <a:xfrm>
            <a:off x="244500" y="1696618"/>
            <a:ext cx="4479900" cy="3693319"/>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Minimal repair/replacement of interior building finishes and fixtures</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DSA Voluntary Scope of Work</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Barrier Removal (accessibility)</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New Roof</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Painting of Exterior Building</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New HVAC System</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Minimal Low Voltage </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New Fire Alarm Replacement</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Keyless Entry System</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Replace bleacher’s motor and add handrails</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Repair motorized backstops</a:t>
            </a:r>
          </a:p>
        </p:txBody>
      </p:sp>
      <p:pic>
        <p:nvPicPr>
          <p:cNvPr id="4" name="Picture 21">
            <a:extLst>
              <a:ext uri="{FF2B5EF4-FFF2-40B4-BE49-F238E27FC236}">
                <a16:creationId xmlns:a16="http://schemas.microsoft.com/office/drawing/2014/main" id="{99E8D715-9EF9-46C9-BCEA-525A7B6FE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5165"/>
            <a:ext cx="4275454" cy="289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0A4A8C-F392-4ECF-9D4C-C68E4C613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890" y="6220931"/>
            <a:ext cx="1783080" cy="2743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4F4D8D1-9E09-4B94-AB49-5E570BFAC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105" y="5549486"/>
            <a:ext cx="618744" cy="640080"/>
          </a:xfrm>
          <a:prstGeom prst="rect">
            <a:avLst/>
          </a:prstGeom>
        </p:spPr>
      </p:pic>
    </p:spTree>
    <p:extLst>
      <p:ext uri="{BB962C8B-B14F-4D97-AF65-F5344CB8AC3E}">
        <p14:creationId xmlns:p14="http://schemas.microsoft.com/office/powerpoint/2010/main" val="2834325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0A62BB-ED45-4BF7-94FD-9A71FFF0A53A}"/>
              </a:ext>
            </a:extLst>
          </p:cNvPr>
          <p:cNvSpPr txBox="1"/>
          <p:nvPr/>
        </p:nvSpPr>
        <p:spPr>
          <a:xfrm>
            <a:off x="1023234" y="298735"/>
            <a:ext cx="10778835" cy="769441"/>
          </a:xfrm>
          <a:prstGeom prst="rect">
            <a:avLst/>
          </a:prstGeom>
          <a:noFill/>
        </p:spPr>
        <p:txBody>
          <a:bodyPr wrap="square" rtlCol="0">
            <a:spAutoFit/>
          </a:bodyPr>
          <a:lstStyle/>
          <a:p>
            <a:r>
              <a:rPr lang="en-US" sz="4400" dirty="0">
                <a:solidFill>
                  <a:schemeClr val="bg2"/>
                </a:solidFill>
                <a:latin typeface="Twentieth Century"/>
                <a:cs typeface="Arial" panose="020B0604020202020204" pitchFamily="34" charset="0"/>
              </a:rPr>
              <a:t>Site Wide - Modernization</a:t>
            </a:r>
          </a:p>
        </p:txBody>
      </p:sp>
      <p:pic>
        <p:nvPicPr>
          <p:cNvPr id="3" name="Picture 2" descr="Diagram&#10;&#10;Description automatically generated">
            <a:extLst>
              <a:ext uri="{FF2B5EF4-FFF2-40B4-BE49-F238E27FC236}">
                <a16:creationId xmlns:a16="http://schemas.microsoft.com/office/drawing/2014/main" id="{8D4BDC30-B8F0-47D5-8E50-4AC75133E625}"/>
              </a:ext>
            </a:extLst>
          </p:cNvPr>
          <p:cNvPicPr>
            <a:picLocks noChangeAspect="1"/>
          </p:cNvPicPr>
          <p:nvPr/>
        </p:nvPicPr>
        <p:blipFill rotWithShape="1">
          <a:blip r:embed="rId2">
            <a:extLst>
              <a:ext uri="{28A0092B-C50C-407E-A947-70E740481C1C}">
                <a14:useLocalDpi xmlns:a14="http://schemas.microsoft.com/office/drawing/2010/main" val="0"/>
              </a:ext>
            </a:extLst>
          </a:blip>
          <a:srcRect l="9250" t="2425" r="22652" b="5760"/>
          <a:stretch/>
        </p:blipFill>
        <p:spPr>
          <a:xfrm>
            <a:off x="155276" y="1900989"/>
            <a:ext cx="5491196" cy="4790624"/>
          </a:xfrm>
          <a:prstGeom prst="rect">
            <a:avLst/>
          </a:prstGeom>
        </p:spPr>
      </p:pic>
      <p:sp>
        <p:nvSpPr>
          <p:cNvPr id="4" name="TextBox 3">
            <a:extLst>
              <a:ext uri="{FF2B5EF4-FFF2-40B4-BE49-F238E27FC236}">
                <a16:creationId xmlns:a16="http://schemas.microsoft.com/office/drawing/2014/main" id="{DFBED33E-F841-47FA-80F9-941B56B04BEF}"/>
              </a:ext>
            </a:extLst>
          </p:cNvPr>
          <p:cNvSpPr txBox="1"/>
          <p:nvPr/>
        </p:nvSpPr>
        <p:spPr>
          <a:xfrm>
            <a:off x="5715615" y="1836820"/>
            <a:ext cx="3548701" cy="2585323"/>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Replace Roofing</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Paint Exterior Buildings</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Keyless Entry System</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Automated Fire Alarm System</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HVAC at Server Rooms &amp; Kitchen</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Miscellaneous Site Improvements</a:t>
            </a:r>
          </a:p>
        </p:txBody>
      </p:sp>
      <p:pic>
        <p:nvPicPr>
          <p:cNvPr id="5" name="Picture 4">
            <a:extLst>
              <a:ext uri="{FF2B5EF4-FFF2-40B4-BE49-F238E27FC236}">
                <a16:creationId xmlns:a16="http://schemas.microsoft.com/office/drawing/2014/main" id="{45CE4317-57FE-41DC-964C-409A04068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352" y="6284945"/>
            <a:ext cx="1783080" cy="2743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919840C-40AE-4B58-A9A0-CFD65A008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892" y="5492466"/>
            <a:ext cx="618744" cy="640080"/>
          </a:xfrm>
          <a:prstGeom prst="rect">
            <a:avLst/>
          </a:prstGeom>
        </p:spPr>
      </p:pic>
    </p:spTree>
    <p:extLst>
      <p:ext uri="{BB962C8B-B14F-4D97-AF65-F5344CB8AC3E}">
        <p14:creationId xmlns:p14="http://schemas.microsoft.com/office/powerpoint/2010/main" val="1584367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45454"/>
              <a:buNone/>
            </a:pPr>
            <a:r>
              <a:rPr lang="en-US"/>
              <a:t>Measure D Bond- $148 Million</a:t>
            </a:r>
            <a:br>
              <a:rPr lang="en-US"/>
            </a:br>
            <a:r>
              <a:rPr lang="en-US"/>
              <a:t>2008 Election</a:t>
            </a:r>
            <a:endParaRPr/>
          </a:p>
        </p:txBody>
      </p:sp>
      <p:graphicFrame>
        <p:nvGraphicFramePr>
          <p:cNvPr id="113" name="Google Shape;113;p7"/>
          <p:cNvGraphicFramePr/>
          <p:nvPr>
            <p:extLst>
              <p:ext uri="{D42A27DB-BD31-4B8C-83A1-F6EECF244321}">
                <p14:modId xmlns:p14="http://schemas.microsoft.com/office/powerpoint/2010/main" val="3387686715"/>
              </p:ext>
            </p:extLst>
          </p:nvPr>
        </p:nvGraphicFramePr>
        <p:xfrm>
          <a:off x="381000" y="1417320"/>
          <a:ext cx="8382000" cy="5090770"/>
        </p:xfrm>
        <a:graphic>
          <a:graphicData uri="http://schemas.openxmlformats.org/drawingml/2006/table">
            <a:tbl>
              <a:tblPr firstRow="1" bandRow="1">
                <a:noFill/>
                <a:tableStyleId>{50B9DC5A-0677-49A0-8D2E-3D344CE98D0F}</a:tableStyleId>
              </a:tblPr>
              <a:tblGrid>
                <a:gridCol w="29718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349300">
                <a:tc>
                  <a:txBody>
                    <a:bodyPr/>
                    <a:lstStyle/>
                    <a:p>
                      <a:pPr marL="0" marR="0" lvl="0" indent="0" algn="l" rtl="0">
                        <a:lnSpc>
                          <a:spcPct val="100000"/>
                        </a:lnSpc>
                        <a:spcBef>
                          <a:spcPts val="0"/>
                        </a:spcBef>
                        <a:spcAft>
                          <a:spcPts val="0"/>
                        </a:spcAft>
                        <a:buNone/>
                      </a:pPr>
                      <a:r>
                        <a:rPr lang="en-US" sz="1400" u="none" strike="noStrike" cap="none"/>
                        <a:t>Bond Series</a:t>
                      </a:r>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Issue Date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Principal Amount</a:t>
                      </a:r>
                      <a:endParaRPr/>
                    </a:p>
                  </a:txBody>
                  <a:tcPr marL="91450" marR="91450" marT="45725" marB="45725"/>
                </a:tc>
                <a:extLst>
                  <a:ext uri="{0D108BD9-81ED-4DB2-BD59-A6C34878D82A}">
                    <a16:rowId xmlns:a16="http://schemas.microsoft.com/office/drawing/2014/main" val="10000"/>
                  </a:ext>
                </a:extLst>
              </a:tr>
              <a:tr h="349300">
                <a:tc>
                  <a:txBody>
                    <a:bodyPr/>
                    <a:lstStyle/>
                    <a:p>
                      <a:pPr marL="0" marR="0" lvl="0" indent="0" algn="l" rtl="0">
                        <a:lnSpc>
                          <a:spcPct val="100000"/>
                        </a:lnSpc>
                        <a:spcBef>
                          <a:spcPts val="0"/>
                        </a:spcBef>
                        <a:spcAft>
                          <a:spcPts val="0"/>
                        </a:spcAft>
                        <a:buNone/>
                      </a:pPr>
                      <a:r>
                        <a:rPr lang="en-US" sz="1400" u="none" strike="noStrike" cap="none"/>
                        <a:t>Series 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6/16/2009</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$ 54,001,305.</a:t>
                      </a:r>
                      <a:endParaRPr dirty="0"/>
                    </a:p>
                  </a:txBody>
                  <a:tcPr marL="91450" marR="91450" marT="45725" marB="45725"/>
                </a:tc>
                <a:extLst>
                  <a:ext uri="{0D108BD9-81ED-4DB2-BD59-A6C34878D82A}">
                    <a16:rowId xmlns:a16="http://schemas.microsoft.com/office/drawing/2014/main" val="10001"/>
                  </a:ext>
                </a:extLst>
              </a:tr>
              <a:tr h="349300">
                <a:tc>
                  <a:txBody>
                    <a:bodyPr/>
                    <a:lstStyle/>
                    <a:p>
                      <a:pPr marL="0" marR="0" lvl="0" indent="0" algn="l" rtl="0">
                        <a:lnSpc>
                          <a:spcPct val="100000"/>
                        </a:lnSpc>
                        <a:spcBef>
                          <a:spcPts val="0"/>
                        </a:spcBef>
                        <a:spcAft>
                          <a:spcPts val="0"/>
                        </a:spcAft>
                        <a:buNone/>
                      </a:pPr>
                      <a:r>
                        <a:rPr lang="en-US" sz="1400" u="none" strike="noStrike" cap="none"/>
                        <a:t>Series B</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6/02/2011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$ 30,000,000.</a:t>
                      </a:r>
                      <a:endParaRPr dirty="0"/>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49300">
                <a:tc>
                  <a:txBody>
                    <a:bodyPr/>
                    <a:lstStyle/>
                    <a:p>
                      <a:pPr marL="0" marR="0" lvl="0" indent="0" algn="l" rtl="0">
                        <a:lnSpc>
                          <a:spcPct val="100000"/>
                        </a:lnSpc>
                        <a:spcBef>
                          <a:spcPts val="0"/>
                        </a:spcBef>
                        <a:spcAft>
                          <a:spcPts val="0"/>
                        </a:spcAft>
                        <a:buNone/>
                      </a:pPr>
                      <a:r>
                        <a:rPr lang="en-US" sz="1400" u="none" strike="noStrike" cap="none"/>
                        <a:t>Series C</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4/08/2016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5,238,885.</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49300">
                <a:tc>
                  <a:txBody>
                    <a:bodyPr/>
                    <a:lstStyle/>
                    <a:p>
                      <a:pPr marL="0" marR="0" lvl="0" indent="0" algn="l" rtl="0">
                        <a:lnSpc>
                          <a:spcPct val="100000"/>
                        </a:lnSpc>
                        <a:spcBef>
                          <a:spcPts val="0"/>
                        </a:spcBef>
                        <a:spcAft>
                          <a:spcPts val="0"/>
                        </a:spcAft>
                        <a:buNone/>
                      </a:pPr>
                      <a:r>
                        <a:rPr lang="en-US" sz="1400" u="none" strike="noStrike" cap="none"/>
                        <a:t>Series D</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11/21/2017</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$ 10,196,955.</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49300">
                <a:tc>
                  <a:txBody>
                    <a:bodyPr/>
                    <a:lstStyle/>
                    <a:p>
                      <a:pPr marL="0" marR="0" lvl="0" indent="0" algn="l" rtl="0">
                        <a:lnSpc>
                          <a:spcPct val="100000"/>
                        </a:lnSpc>
                        <a:spcBef>
                          <a:spcPts val="0"/>
                        </a:spcBef>
                        <a:spcAft>
                          <a:spcPts val="0"/>
                        </a:spcAft>
                        <a:buNone/>
                      </a:pPr>
                      <a:r>
                        <a:rPr lang="en-US" sz="1400" u="none" strike="noStrike" cap="none"/>
                        <a:t>Series 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8/18/2021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33,496,221.</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49300">
                <a:tc>
                  <a:txBody>
                    <a:bodyPr/>
                    <a:lstStyle/>
                    <a:p>
                      <a:pPr marL="0" marR="0" lvl="0" indent="0" algn="l" rtl="0">
                        <a:lnSpc>
                          <a:spcPct val="100000"/>
                        </a:lnSpc>
                        <a:spcBef>
                          <a:spcPts val="0"/>
                        </a:spcBef>
                        <a:spcAft>
                          <a:spcPts val="0"/>
                        </a:spcAft>
                        <a:buNone/>
                      </a:pPr>
                      <a:r>
                        <a:rPr lang="en-US" sz="1400" u="none" strike="noStrike" cap="none"/>
                        <a:t>Total Issue Amount</a:t>
                      </a:r>
                      <a:endParaRPr/>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$132,933,366.</a:t>
                      </a:r>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49300">
                <a:tc>
                  <a:txBody>
                    <a:bodyPr/>
                    <a:lstStyle/>
                    <a:p>
                      <a:pPr marL="0" marR="0" lvl="0" indent="0" algn="l" rtl="0">
                        <a:lnSpc>
                          <a:spcPct val="100000"/>
                        </a:lnSpc>
                        <a:spcBef>
                          <a:spcPts val="0"/>
                        </a:spcBef>
                        <a:spcAft>
                          <a:spcPts val="0"/>
                        </a:spcAft>
                        <a:buNone/>
                      </a:pPr>
                      <a:r>
                        <a:rPr lang="en-US" sz="1400" u="none" strike="noStrike" cap="none"/>
                        <a:t>Cost of Bond Issuance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1,868,742.</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49300">
                <a:tc>
                  <a:txBody>
                    <a:bodyPr/>
                    <a:lstStyle/>
                    <a:p>
                      <a:pPr marL="0" marR="0" lvl="0" indent="0" algn="l" rtl="0">
                        <a:lnSpc>
                          <a:spcPct val="100000"/>
                        </a:lnSpc>
                        <a:spcBef>
                          <a:spcPts val="0"/>
                        </a:spcBef>
                        <a:spcAft>
                          <a:spcPts val="0"/>
                        </a:spcAft>
                        <a:buNone/>
                      </a:pPr>
                      <a:r>
                        <a:rPr lang="en-US" sz="1400" b="1" u="none" strike="noStrike" cap="none">
                          <a:solidFill>
                            <a:srgbClr val="FF0000"/>
                          </a:solidFill>
                        </a:rPr>
                        <a:t>*Transfer in from other fund</a:t>
                      </a:r>
                      <a:endParaRPr/>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dirty="0">
                          <a:solidFill>
                            <a:srgbClr val="FF0000"/>
                          </a:solidFill>
                        </a:rPr>
                        <a:t>$  12,737,926.</a:t>
                      </a:r>
                      <a:endParaRPr dirty="0"/>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8"/>
                  </a:ext>
                </a:extLst>
              </a:tr>
              <a:tr h="349300">
                <a:tc>
                  <a:txBody>
                    <a:bodyPr/>
                    <a:lstStyle/>
                    <a:p>
                      <a:pPr marL="0" marR="0" lvl="0" indent="0" algn="l" rtl="0">
                        <a:lnSpc>
                          <a:spcPct val="100000"/>
                        </a:lnSpc>
                        <a:spcBef>
                          <a:spcPts val="0"/>
                        </a:spcBef>
                        <a:spcAft>
                          <a:spcPts val="0"/>
                        </a:spcAft>
                        <a:buNone/>
                      </a:pPr>
                      <a:r>
                        <a:rPr lang="en-US" sz="1600" u="none" strike="noStrike" cap="none" dirty="0"/>
                        <a:t>Interest as of April 18, 2023</a:t>
                      </a:r>
                      <a:endParaRPr sz="1600" u="none" strike="noStrike" cap="none" dirty="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4,429,346.</a:t>
                      </a:r>
                      <a:endParaRPr dirty="0"/>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49300">
                <a:tc>
                  <a:txBody>
                    <a:bodyPr/>
                    <a:lstStyle/>
                    <a:p>
                      <a:pPr marL="0" marR="0" lvl="0" indent="0" algn="l" rtl="0">
                        <a:lnSpc>
                          <a:spcPct val="100000"/>
                        </a:lnSpc>
                        <a:spcBef>
                          <a:spcPts val="0"/>
                        </a:spcBef>
                        <a:spcAft>
                          <a:spcPts val="0"/>
                        </a:spcAft>
                        <a:buNone/>
                      </a:pPr>
                      <a:r>
                        <a:rPr lang="en-US" sz="1400" b="1" u="none" strike="noStrike" cap="none" dirty="0"/>
                        <a:t>Total Revenue</a:t>
                      </a:r>
                      <a:endParaRPr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dirty="0"/>
                        <a:t>$145,797,053.</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49300">
                <a:tc>
                  <a:txBody>
                    <a:bodyPr/>
                    <a:lstStyle/>
                    <a:p>
                      <a:pPr marL="0" marR="0" lvl="0" indent="0" algn="l" rtl="0">
                        <a:lnSpc>
                          <a:spcPct val="100000"/>
                        </a:lnSpc>
                        <a:spcBef>
                          <a:spcPts val="0"/>
                        </a:spcBef>
                        <a:spcAft>
                          <a:spcPts val="0"/>
                        </a:spcAft>
                        <a:buNone/>
                      </a:pPr>
                      <a:r>
                        <a:rPr lang="en-US" dirty="0"/>
                        <a:t>Audit Adjustment</a:t>
                      </a:r>
                      <a:endParaRPr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dirty="0"/>
                    </a:p>
                  </a:txBody>
                  <a:tcPr marL="91450" marR="91450" marT="45725" marB="45725"/>
                </a:tc>
                <a:tc>
                  <a:txBody>
                    <a:bodyPr/>
                    <a:lstStyle/>
                    <a:p>
                      <a:pPr marL="0" marR="0" lvl="0" indent="0" algn="l" rtl="0">
                        <a:lnSpc>
                          <a:spcPct val="100000"/>
                        </a:lnSpc>
                        <a:spcBef>
                          <a:spcPts val="0"/>
                        </a:spcBef>
                        <a:spcAft>
                          <a:spcPts val="0"/>
                        </a:spcAft>
                        <a:buNone/>
                      </a:pPr>
                      <a:r>
                        <a:rPr lang="en-US" dirty="0"/>
                        <a:t>$  (2,434,843).</a:t>
                      </a:r>
                      <a:endParaRPr dirty="0"/>
                    </a:p>
                  </a:txBody>
                  <a:tcPr marL="91450" marR="91450" marT="45725" marB="45725">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867332980"/>
                  </a:ext>
                </a:extLst>
              </a:tr>
              <a:tr h="411475">
                <a:tc>
                  <a:txBody>
                    <a:bodyPr/>
                    <a:lstStyle/>
                    <a:p>
                      <a:pPr marL="0" marR="0" lvl="0" indent="0" algn="l" rtl="0">
                        <a:lnSpc>
                          <a:spcPct val="100000"/>
                        </a:lnSpc>
                        <a:spcBef>
                          <a:spcPts val="0"/>
                        </a:spcBef>
                        <a:spcAft>
                          <a:spcPts val="0"/>
                        </a:spcAft>
                        <a:buNone/>
                      </a:pPr>
                      <a:r>
                        <a:rPr lang="en-US" sz="1400" b="1" u="none" strike="noStrike" cap="none" dirty="0"/>
                        <a:t>Total Expended as of April 18, 2023</a:t>
                      </a:r>
                      <a:endParaRPr sz="1400" b="1" u="none" strike="noStrike" cap="none"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$108,089,076.</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81000">
                <a:tc>
                  <a:txBody>
                    <a:bodyPr/>
                    <a:lstStyle/>
                    <a:p>
                      <a:pPr marL="0" marR="0" lvl="0" indent="0" algn="l" rtl="0">
                        <a:lnSpc>
                          <a:spcPct val="100000"/>
                        </a:lnSpc>
                        <a:spcBef>
                          <a:spcPts val="0"/>
                        </a:spcBef>
                        <a:spcAft>
                          <a:spcPts val="0"/>
                        </a:spcAft>
                        <a:buNone/>
                      </a:pPr>
                      <a:r>
                        <a:rPr lang="en-US" sz="1400" b="1" u="none" strike="noStrike" cap="none"/>
                        <a:t>Balance</a:t>
                      </a:r>
                      <a:endParaRPr/>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dirty="0"/>
                        <a:t>$  37,707,977.</a:t>
                      </a:r>
                      <a:endParaRPr dirty="0"/>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12"/>
                  </a:ext>
                </a:extLst>
              </a:tr>
            </a:tbl>
          </a:graphicData>
        </a:graphic>
      </p:graphicFrame>
      <p:sp>
        <p:nvSpPr>
          <p:cNvPr id="114" name="Google Shape;114;p7"/>
          <p:cNvSpPr txBox="1"/>
          <p:nvPr/>
        </p:nvSpPr>
        <p:spPr>
          <a:xfrm>
            <a:off x="1143000" y="6399624"/>
            <a:ext cx="7239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0000"/>
                </a:solidFill>
                <a:latin typeface="Arial"/>
                <a:ea typeface="Arial"/>
                <a:cs typeface="Arial"/>
                <a:sym typeface="Arial"/>
              </a:rPr>
              <a:t>*Reimbursements from State Match Funds, City of Rosemead, E-Rate &amp; DGS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FE7FAA-6E61-4C9E-9719-5782774A12C0}"/>
              </a:ext>
            </a:extLst>
          </p:cNvPr>
          <p:cNvSpPr txBox="1"/>
          <p:nvPr/>
        </p:nvSpPr>
        <p:spPr>
          <a:xfrm>
            <a:off x="1026000" y="186103"/>
            <a:ext cx="10778835" cy="769441"/>
          </a:xfrm>
          <a:prstGeom prst="rect">
            <a:avLst/>
          </a:prstGeom>
          <a:noFill/>
        </p:spPr>
        <p:txBody>
          <a:bodyPr wrap="square" rtlCol="0">
            <a:spAutoFit/>
          </a:bodyPr>
          <a:lstStyle/>
          <a:p>
            <a:r>
              <a:rPr lang="en-US" sz="4400" dirty="0">
                <a:solidFill>
                  <a:schemeClr val="bg2"/>
                </a:solidFill>
                <a:latin typeface="Twentieth Century"/>
                <a:cs typeface="Arial" panose="020B0604020202020204" pitchFamily="34" charset="0"/>
              </a:rPr>
              <a:t>New Construction (in process)</a:t>
            </a:r>
          </a:p>
        </p:txBody>
      </p:sp>
      <p:pic>
        <p:nvPicPr>
          <p:cNvPr id="3" name="Picture 2" descr="Diagram&#10;&#10;Description automatically generated">
            <a:extLst>
              <a:ext uri="{FF2B5EF4-FFF2-40B4-BE49-F238E27FC236}">
                <a16:creationId xmlns:a16="http://schemas.microsoft.com/office/drawing/2014/main" id="{233B6E9F-B6A3-4D32-8022-20611F6B6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1" y="2221830"/>
            <a:ext cx="5856800" cy="4183429"/>
          </a:xfrm>
          <a:prstGeom prst="rect">
            <a:avLst/>
          </a:prstGeom>
        </p:spPr>
      </p:pic>
      <p:sp>
        <p:nvSpPr>
          <p:cNvPr id="4" name="TextBox 3">
            <a:extLst>
              <a:ext uri="{FF2B5EF4-FFF2-40B4-BE49-F238E27FC236}">
                <a16:creationId xmlns:a16="http://schemas.microsoft.com/office/drawing/2014/main" id="{B44043B6-F800-4AEC-B0D5-CD7A993F1322}"/>
              </a:ext>
            </a:extLst>
          </p:cNvPr>
          <p:cNvSpPr txBox="1"/>
          <p:nvPr/>
        </p:nvSpPr>
        <p:spPr>
          <a:xfrm>
            <a:off x="6611835" y="2365029"/>
            <a:ext cx="2669543" cy="923330"/>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Administration </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Music</a:t>
            </a:r>
          </a:p>
          <a:p>
            <a:pPr marL="342900" indent="-342900">
              <a:buFont typeface="Arial" panose="020B0604020202020204" pitchFamily="34" charset="0"/>
              <a:buChar char="•"/>
            </a:pPr>
            <a:r>
              <a:rPr lang="en-US" sz="1800" dirty="0">
                <a:solidFill>
                  <a:schemeClr val="tx1"/>
                </a:solidFill>
                <a:latin typeface="Twentieth Century"/>
                <a:cs typeface="Arial" panose="020B0604020202020204" pitchFamily="34" charset="0"/>
              </a:rPr>
              <a:t>Auditorium</a:t>
            </a:r>
          </a:p>
        </p:txBody>
      </p:sp>
      <p:pic>
        <p:nvPicPr>
          <p:cNvPr id="5" name="Picture 4">
            <a:extLst>
              <a:ext uri="{FF2B5EF4-FFF2-40B4-BE49-F238E27FC236}">
                <a16:creationId xmlns:a16="http://schemas.microsoft.com/office/drawing/2014/main" id="{620CC01E-09B9-4120-9FFD-F1F5ECF3B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353" y="6076552"/>
            <a:ext cx="1783080" cy="2743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DFE6380B-7832-4DF5-B3ED-9B579EA7C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442" y="5372150"/>
            <a:ext cx="618744" cy="640080"/>
          </a:xfrm>
          <a:prstGeom prst="rect">
            <a:avLst/>
          </a:prstGeom>
        </p:spPr>
      </p:pic>
    </p:spTree>
    <p:extLst>
      <p:ext uri="{BB962C8B-B14F-4D97-AF65-F5344CB8AC3E}">
        <p14:creationId xmlns:p14="http://schemas.microsoft.com/office/powerpoint/2010/main" val="80981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226142" y="228600"/>
            <a:ext cx="8536858"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dirty="0"/>
              <a:t>El Monte Modernization Projects</a:t>
            </a:r>
            <a:endParaRPr dirty="0"/>
          </a:p>
        </p:txBody>
      </p:sp>
      <p:pic>
        <p:nvPicPr>
          <p:cNvPr id="10" name="Picture 9" descr="Graphical user interface, diagram&#10;&#10;Description automatically generated">
            <a:extLst>
              <a:ext uri="{FF2B5EF4-FFF2-40B4-BE49-F238E27FC236}">
                <a16:creationId xmlns:a16="http://schemas.microsoft.com/office/drawing/2014/main" id="{B6D2C937-90BF-4E25-9903-D65FFD384CA3}"/>
              </a:ext>
            </a:extLst>
          </p:cNvPr>
          <p:cNvPicPr>
            <a:picLocks noChangeAspect="1"/>
          </p:cNvPicPr>
          <p:nvPr/>
        </p:nvPicPr>
        <p:blipFill>
          <a:blip r:embed="rId3"/>
          <a:stretch>
            <a:fillRect/>
          </a:stretch>
        </p:blipFill>
        <p:spPr>
          <a:xfrm>
            <a:off x="4304085" y="4866640"/>
            <a:ext cx="4712915" cy="1799042"/>
          </a:xfrm>
          <a:prstGeom prst="rect">
            <a:avLst/>
          </a:prstGeom>
        </p:spPr>
      </p:pic>
      <p:pic>
        <p:nvPicPr>
          <p:cNvPr id="11" name="Picture 10">
            <a:extLst>
              <a:ext uri="{FF2B5EF4-FFF2-40B4-BE49-F238E27FC236}">
                <a16:creationId xmlns:a16="http://schemas.microsoft.com/office/drawing/2014/main" id="{4D6C8E83-B2AA-488D-91BC-D00D72FF04C8}"/>
              </a:ext>
            </a:extLst>
          </p:cNvPr>
          <p:cNvPicPr>
            <a:picLocks noChangeAspect="1"/>
          </p:cNvPicPr>
          <p:nvPr/>
        </p:nvPicPr>
        <p:blipFill rotWithShape="1">
          <a:blip r:embed="rId4"/>
          <a:srcRect r="80406" b="14587"/>
          <a:stretch/>
        </p:blipFill>
        <p:spPr>
          <a:xfrm>
            <a:off x="6411100" y="1759154"/>
            <a:ext cx="2610458" cy="3057099"/>
          </a:xfrm>
          <a:prstGeom prst="rect">
            <a:avLst/>
          </a:prstGeom>
        </p:spPr>
      </p:pic>
      <p:sp>
        <p:nvSpPr>
          <p:cNvPr id="12" name="Google Shape;288;p43">
            <a:extLst>
              <a:ext uri="{FF2B5EF4-FFF2-40B4-BE49-F238E27FC236}">
                <a16:creationId xmlns:a16="http://schemas.microsoft.com/office/drawing/2014/main" id="{CD9D8D37-9165-4522-BE47-8D5E59FEF210}"/>
              </a:ext>
            </a:extLst>
          </p:cNvPr>
          <p:cNvSpPr txBox="1">
            <a:spLocks noGrp="1"/>
          </p:cNvSpPr>
          <p:nvPr>
            <p:ph type="body" idx="1"/>
          </p:nvPr>
        </p:nvSpPr>
        <p:spPr>
          <a:xfrm>
            <a:off x="117988" y="1632154"/>
            <a:ext cx="4123812" cy="5033528"/>
          </a:xfrm>
          <a:prstGeom prst="rect">
            <a:avLst/>
          </a:prstGeom>
          <a:noFill/>
          <a:ln>
            <a:noFill/>
          </a:ln>
        </p:spPr>
        <p:txBody>
          <a:bodyPr spcFirstLastPara="1" wrap="square" lIns="91425" tIns="45700" rIns="91425" bIns="45700" anchor="t" anchorCtr="0">
            <a:normAutofit/>
          </a:bodyPr>
          <a:lstStyle/>
          <a:p>
            <a:pPr marL="160020" lvl="0" indent="0">
              <a:buSzPct val="63529"/>
              <a:buNone/>
            </a:pPr>
            <a:r>
              <a:rPr lang="en-US" sz="1800" dirty="0"/>
              <a:t>Stakeholder Participation – Design Process to Date:</a:t>
            </a:r>
          </a:p>
          <a:p>
            <a:pPr marL="457200" lvl="0" indent="-297180" algn="l" rtl="0">
              <a:lnSpc>
                <a:spcPct val="100000"/>
              </a:lnSpc>
              <a:spcBef>
                <a:spcPts val="700"/>
              </a:spcBef>
              <a:spcAft>
                <a:spcPts val="0"/>
              </a:spcAft>
              <a:buSzPct val="77142"/>
              <a:buChar char="◻"/>
            </a:pPr>
            <a:r>
              <a:rPr lang="en-US" sz="1400" dirty="0"/>
              <a:t>First Meeting: Initial Campus Site Walk  introduced the team to the campus and the spaces to be modernized.</a:t>
            </a:r>
          </a:p>
          <a:p>
            <a:pPr marL="457200" lvl="0" indent="-297180" algn="l" rtl="0">
              <a:lnSpc>
                <a:spcPct val="100000"/>
              </a:lnSpc>
              <a:spcBef>
                <a:spcPts val="700"/>
              </a:spcBef>
              <a:spcAft>
                <a:spcPts val="0"/>
              </a:spcAft>
              <a:buSzPct val="77142"/>
              <a:buChar char="◻"/>
            </a:pPr>
            <a:r>
              <a:rPr lang="en-US" sz="1400" dirty="0">
                <a:solidFill>
                  <a:schemeClr val="tx1"/>
                </a:solidFill>
              </a:rPr>
              <a:t>DLR Group utilized state of the art technology to capture the existing site in all its conditions to accurately build a REVIT model.</a:t>
            </a:r>
            <a:endParaRPr lang="en-US" sz="1200" dirty="0">
              <a:solidFill>
                <a:schemeClr val="tx1"/>
              </a:solidFill>
            </a:endParaRPr>
          </a:p>
          <a:p>
            <a:pPr marL="457200" lvl="0" indent="-297180" algn="l" rtl="0">
              <a:lnSpc>
                <a:spcPct val="100000"/>
              </a:lnSpc>
              <a:spcBef>
                <a:spcPts val="700"/>
              </a:spcBef>
              <a:spcAft>
                <a:spcPts val="0"/>
              </a:spcAft>
              <a:buSzPct val="77142"/>
              <a:buChar char="◻"/>
            </a:pPr>
            <a:r>
              <a:rPr lang="en-US" sz="1400" dirty="0"/>
              <a:t>Second Meeting: DLR Group held the first visioning session meeting at school site </a:t>
            </a:r>
          </a:p>
          <a:p>
            <a:pPr lvl="1" indent="-297180">
              <a:spcBef>
                <a:spcPts val="700"/>
              </a:spcBef>
              <a:buSzPct val="77142"/>
              <a:buChar char="◻"/>
            </a:pPr>
            <a:r>
              <a:rPr lang="en-US" sz="1100" dirty="0"/>
              <a:t>Mural board was created and dot exercise was performed to understand look and feel of spaces the school is hoping to obtain.</a:t>
            </a:r>
          </a:p>
          <a:p>
            <a:pPr marL="457200" lvl="0" indent="-297180" algn="l" rtl="0">
              <a:lnSpc>
                <a:spcPct val="100000"/>
              </a:lnSpc>
              <a:spcBef>
                <a:spcPts val="700"/>
              </a:spcBef>
              <a:spcAft>
                <a:spcPts val="0"/>
              </a:spcAft>
              <a:buSzPct val="77142"/>
              <a:buChar char="◻"/>
            </a:pPr>
            <a:r>
              <a:rPr lang="en-US" sz="1400" dirty="0"/>
              <a:t>Third Meeting: DLR Group conducted a 2</a:t>
            </a:r>
            <a:r>
              <a:rPr lang="en-US" sz="1400" baseline="30000" dirty="0"/>
              <a:t>nd</a:t>
            </a:r>
            <a:r>
              <a:rPr lang="en-US" sz="1400" dirty="0"/>
              <a:t> visioning session update presenting the outcomes of the first as they work to re-program spaces of the campus and provide the new front entry</a:t>
            </a:r>
            <a:endParaRPr lang="en-US" sz="1200" dirty="0"/>
          </a:p>
          <a:p>
            <a:pPr marL="160020" lvl="0" indent="0">
              <a:buSzPct val="63529"/>
              <a:buNone/>
            </a:pPr>
            <a:endParaRPr dirty="0"/>
          </a:p>
          <a:p>
            <a:pPr marL="457200" lvl="0" indent="-228600" algn="l" rtl="0">
              <a:lnSpc>
                <a:spcPct val="100000"/>
              </a:lnSpc>
              <a:spcBef>
                <a:spcPts val="700"/>
              </a:spcBef>
              <a:spcAft>
                <a:spcPts val="0"/>
              </a:spcAft>
              <a:buSzPct val="64285"/>
              <a:buNone/>
            </a:pPr>
            <a:endParaRPr sz="2400" dirty="0"/>
          </a:p>
        </p:txBody>
      </p:sp>
      <p:pic>
        <p:nvPicPr>
          <p:cNvPr id="5" name="Picture 4" descr="A picture containing floor, indoor, ceiling, area&#10;&#10;Description automatically generated">
            <a:extLst>
              <a:ext uri="{FF2B5EF4-FFF2-40B4-BE49-F238E27FC236}">
                <a16:creationId xmlns:a16="http://schemas.microsoft.com/office/drawing/2014/main" id="{9188A266-E557-42A4-8CF4-D2C565DF411E}"/>
              </a:ext>
            </a:extLst>
          </p:cNvPr>
          <p:cNvPicPr>
            <a:picLocks noChangeAspect="1"/>
          </p:cNvPicPr>
          <p:nvPr/>
        </p:nvPicPr>
        <p:blipFill rotWithShape="1">
          <a:blip r:embed="rId5"/>
          <a:srcRect r="10668"/>
          <a:stretch/>
        </p:blipFill>
        <p:spPr>
          <a:xfrm>
            <a:off x="4304085" y="1759154"/>
            <a:ext cx="2048238" cy="3057098"/>
          </a:xfrm>
          <a:prstGeom prst="rect">
            <a:avLst/>
          </a:prstGeom>
        </p:spPr>
      </p:pic>
    </p:spTree>
    <p:extLst>
      <p:ext uri="{BB962C8B-B14F-4D97-AF65-F5344CB8AC3E}">
        <p14:creationId xmlns:p14="http://schemas.microsoft.com/office/powerpoint/2010/main" val="4186751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226142" y="228600"/>
            <a:ext cx="8536858"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dirty="0"/>
              <a:t>El Monte Modernization Projects</a:t>
            </a:r>
            <a:endParaRPr dirty="0"/>
          </a:p>
        </p:txBody>
      </p:sp>
      <p:pic>
        <p:nvPicPr>
          <p:cNvPr id="5" name="Picture 4">
            <a:extLst>
              <a:ext uri="{FF2B5EF4-FFF2-40B4-BE49-F238E27FC236}">
                <a16:creationId xmlns:a16="http://schemas.microsoft.com/office/drawing/2014/main" id="{96A4A940-9B07-4143-8989-2E81F8A1C057}"/>
              </a:ext>
            </a:extLst>
          </p:cNvPr>
          <p:cNvPicPr>
            <a:picLocks noChangeAspect="1"/>
          </p:cNvPicPr>
          <p:nvPr/>
        </p:nvPicPr>
        <p:blipFill rotWithShape="1">
          <a:blip r:embed="rId3"/>
          <a:srcRect l="955" r="3265"/>
          <a:stretch/>
        </p:blipFill>
        <p:spPr>
          <a:xfrm>
            <a:off x="4212712" y="1632154"/>
            <a:ext cx="4813300" cy="3098288"/>
          </a:xfrm>
          <a:prstGeom prst="rect">
            <a:avLst/>
          </a:prstGeom>
        </p:spPr>
      </p:pic>
      <p:pic>
        <p:nvPicPr>
          <p:cNvPr id="9" name="Picture 8">
            <a:extLst>
              <a:ext uri="{FF2B5EF4-FFF2-40B4-BE49-F238E27FC236}">
                <a16:creationId xmlns:a16="http://schemas.microsoft.com/office/drawing/2014/main" id="{9808305F-1677-4F96-A3D1-393CBFEEC59C}"/>
              </a:ext>
            </a:extLst>
          </p:cNvPr>
          <p:cNvPicPr>
            <a:picLocks noChangeAspect="1"/>
          </p:cNvPicPr>
          <p:nvPr/>
        </p:nvPicPr>
        <p:blipFill rotWithShape="1">
          <a:blip r:embed="rId4"/>
          <a:srcRect l="5217" r="29927"/>
          <a:stretch/>
        </p:blipFill>
        <p:spPr>
          <a:xfrm>
            <a:off x="3469188" y="4850988"/>
            <a:ext cx="2299350" cy="1885403"/>
          </a:xfrm>
          <a:prstGeom prst="rect">
            <a:avLst/>
          </a:prstGeom>
        </p:spPr>
      </p:pic>
      <p:pic>
        <p:nvPicPr>
          <p:cNvPr id="7" name="Picture 6">
            <a:extLst>
              <a:ext uri="{FF2B5EF4-FFF2-40B4-BE49-F238E27FC236}">
                <a16:creationId xmlns:a16="http://schemas.microsoft.com/office/drawing/2014/main" id="{AB4E3484-1168-40E9-9E01-97DE9B49C8A5}"/>
              </a:ext>
            </a:extLst>
          </p:cNvPr>
          <p:cNvPicPr>
            <a:picLocks noChangeAspect="1"/>
          </p:cNvPicPr>
          <p:nvPr/>
        </p:nvPicPr>
        <p:blipFill rotWithShape="1">
          <a:blip r:embed="rId5"/>
          <a:srcRect l="13080" r="24223"/>
          <a:stretch/>
        </p:blipFill>
        <p:spPr>
          <a:xfrm>
            <a:off x="5844456" y="4850444"/>
            <a:ext cx="2188293" cy="1885947"/>
          </a:xfrm>
          <a:prstGeom prst="rect">
            <a:avLst/>
          </a:prstGeom>
        </p:spPr>
      </p:pic>
      <p:pic>
        <p:nvPicPr>
          <p:cNvPr id="12" name="Picture 11">
            <a:extLst>
              <a:ext uri="{FF2B5EF4-FFF2-40B4-BE49-F238E27FC236}">
                <a16:creationId xmlns:a16="http://schemas.microsoft.com/office/drawing/2014/main" id="{3E725D49-78D0-48AD-9930-057937C662F6}"/>
              </a:ext>
            </a:extLst>
          </p:cNvPr>
          <p:cNvPicPr>
            <a:picLocks noChangeAspect="1"/>
          </p:cNvPicPr>
          <p:nvPr/>
        </p:nvPicPr>
        <p:blipFill>
          <a:blip r:embed="rId6"/>
          <a:stretch>
            <a:fillRect/>
          </a:stretch>
        </p:blipFill>
        <p:spPr>
          <a:xfrm>
            <a:off x="190501" y="4850988"/>
            <a:ext cx="3202768" cy="1885403"/>
          </a:xfrm>
          <a:prstGeom prst="rect">
            <a:avLst/>
          </a:prstGeom>
        </p:spPr>
      </p:pic>
      <p:pic>
        <p:nvPicPr>
          <p:cNvPr id="14" name="Picture 13">
            <a:extLst>
              <a:ext uri="{FF2B5EF4-FFF2-40B4-BE49-F238E27FC236}">
                <a16:creationId xmlns:a16="http://schemas.microsoft.com/office/drawing/2014/main" id="{F299BDA3-595F-476C-969C-F2DC443D722B}"/>
              </a:ext>
            </a:extLst>
          </p:cNvPr>
          <p:cNvPicPr>
            <a:picLocks noChangeAspect="1"/>
          </p:cNvPicPr>
          <p:nvPr/>
        </p:nvPicPr>
        <p:blipFill>
          <a:blip r:embed="rId7"/>
          <a:stretch>
            <a:fillRect/>
          </a:stretch>
        </p:blipFill>
        <p:spPr>
          <a:xfrm>
            <a:off x="8108667" y="4850444"/>
            <a:ext cx="917345" cy="1885948"/>
          </a:xfrm>
          <a:prstGeom prst="rect">
            <a:avLst/>
          </a:prstGeom>
        </p:spPr>
      </p:pic>
      <p:sp>
        <p:nvSpPr>
          <p:cNvPr id="10" name="Google Shape;288;p43">
            <a:extLst>
              <a:ext uri="{FF2B5EF4-FFF2-40B4-BE49-F238E27FC236}">
                <a16:creationId xmlns:a16="http://schemas.microsoft.com/office/drawing/2014/main" id="{B119B782-7E84-4CE4-A7EB-32DA489C68F8}"/>
              </a:ext>
            </a:extLst>
          </p:cNvPr>
          <p:cNvSpPr txBox="1">
            <a:spLocks noGrp="1"/>
          </p:cNvSpPr>
          <p:nvPr>
            <p:ph type="body" idx="1"/>
          </p:nvPr>
        </p:nvSpPr>
        <p:spPr>
          <a:xfrm>
            <a:off x="117988" y="1632154"/>
            <a:ext cx="4123812" cy="5033528"/>
          </a:xfrm>
          <a:prstGeom prst="rect">
            <a:avLst/>
          </a:prstGeom>
          <a:noFill/>
          <a:ln>
            <a:noFill/>
          </a:ln>
        </p:spPr>
        <p:txBody>
          <a:bodyPr spcFirstLastPara="1" wrap="square" lIns="91425" tIns="45700" rIns="91425" bIns="45700" anchor="t" anchorCtr="0">
            <a:normAutofit/>
          </a:bodyPr>
          <a:lstStyle/>
          <a:p>
            <a:pPr marL="160020" lvl="0" indent="0">
              <a:buSzPct val="63529"/>
              <a:buNone/>
            </a:pPr>
            <a:r>
              <a:rPr lang="en-US" sz="1800" dirty="0"/>
              <a:t>Next Steps for Stakeholder Participation:</a:t>
            </a:r>
          </a:p>
          <a:p>
            <a:pPr marL="457200" lvl="0" indent="-297180" algn="l" rtl="0">
              <a:lnSpc>
                <a:spcPct val="100000"/>
              </a:lnSpc>
              <a:spcBef>
                <a:spcPts val="700"/>
              </a:spcBef>
              <a:spcAft>
                <a:spcPts val="0"/>
              </a:spcAft>
              <a:buSzPct val="77142"/>
              <a:buChar char="◻"/>
            </a:pPr>
            <a:r>
              <a:rPr lang="en-US" sz="1400" dirty="0"/>
              <a:t>DLR Group will be setting up a day of on-site department meetings (during contract hours) so each department can discuss needs and have input in design.</a:t>
            </a:r>
            <a:endParaRPr lang="en-US" sz="1200" dirty="0"/>
          </a:p>
          <a:p>
            <a:pPr marL="457200" lvl="0" indent="-297180" algn="l" rtl="0">
              <a:lnSpc>
                <a:spcPct val="100000"/>
              </a:lnSpc>
              <a:spcBef>
                <a:spcPts val="700"/>
              </a:spcBef>
              <a:spcAft>
                <a:spcPts val="0"/>
              </a:spcAft>
              <a:buSzPct val="77142"/>
              <a:buChar char="◻"/>
            </a:pPr>
            <a:r>
              <a:rPr lang="en-US" sz="1400" dirty="0"/>
              <a:t>DLR Group will continue meetings with site executive leadership team.</a:t>
            </a:r>
          </a:p>
          <a:p>
            <a:pPr marL="457200" lvl="0" indent="-297180" algn="l" rtl="0">
              <a:lnSpc>
                <a:spcPct val="100000"/>
              </a:lnSpc>
              <a:spcBef>
                <a:spcPts val="700"/>
              </a:spcBef>
              <a:spcAft>
                <a:spcPts val="0"/>
              </a:spcAft>
              <a:buSzPct val="77142"/>
              <a:buChar char="◻"/>
            </a:pPr>
            <a:r>
              <a:rPr lang="en-US" sz="1400" dirty="0"/>
              <a:t>DLR Group will produce a Schematic Design Booklet showcasing design intent moving to the next phase of project.</a:t>
            </a:r>
            <a:endParaRPr sz="2000" dirty="0"/>
          </a:p>
        </p:txBody>
      </p:sp>
    </p:spTree>
    <p:extLst>
      <p:ext uri="{BB962C8B-B14F-4D97-AF65-F5344CB8AC3E}">
        <p14:creationId xmlns:p14="http://schemas.microsoft.com/office/powerpoint/2010/main" val="2773605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semead High School closes after 'vague' threat about 'RHS,' officials say  - ABC7 Los Angeles">
            <a:extLst>
              <a:ext uri="{FF2B5EF4-FFF2-40B4-BE49-F238E27FC236}">
                <a16:creationId xmlns:a16="http://schemas.microsoft.com/office/drawing/2014/main" id="{783E4181-03F7-49C4-80C2-2EBBC8B4C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6" t="-7156" r="17153" b="18673"/>
          <a:stretch/>
        </p:blipFill>
        <p:spPr bwMode="auto">
          <a:xfrm>
            <a:off x="890751" y="2320286"/>
            <a:ext cx="7914289" cy="445888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A1ACFB0-0AB3-4B08-8EA5-A0A801092F58}"/>
              </a:ext>
            </a:extLst>
          </p:cNvPr>
          <p:cNvSpPr>
            <a:spLocks noGrp="1"/>
          </p:cNvSpPr>
          <p:nvPr>
            <p:ph type="title"/>
          </p:nvPr>
        </p:nvSpPr>
        <p:spPr/>
        <p:txBody>
          <a:bodyPr>
            <a:normAutofit/>
          </a:bodyPr>
          <a:lstStyle/>
          <a:p>
            <a:r>
              <a:rPr lang="en-US" sz="3600" dirty="0"/>
              <a:t>Rosemead High School Modernization</a:t>
            </a:r>
          </a:p>
        </p:txBody>
      </p:sp>
    </p:spTree>
    <p:extLst>
      <p:ext uri="{BB962C8B-B14F-4D97-AF65-F5344CB8AC3E}">
        <p14:creationId xmlns:p14="http://schemas.microsoft.com/office/powerpoint/2010/main" val="72418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25D49E-D430-4B46-BD0F-A37B1F9FF072}"/>
              </a:ext>
            </a:extLst>
          </p:cNvPr>
          <p:cNvPicPr>
            <a:picLocks noChangeAspect="1"/>
          </p:cNvPicPr>
          <p:nvPr/>
        </p:nvPicPr>
        <p:blipFill rotWithShape="1">
          <a:blip r:embed="rId2">
            <a:extLst>
              <a:ext uri="{28A0092B-C50C-407E-A947-70E740481C1C}">
                <a14:useLocalDpi xmlns:a14="http://schemas.microsoft.com/office/drawing/2010/main" val="0"/>
              </a:ext>
            </a:extLst>
          </a:blip>
          <a:srcRect l="1087" t="-20749" r="1087" b="20004"/>
          <a:stretch/>
        </p:blipFill>
        <p:spPr>
          <a:xfrm rot="5400000">
            <a:off x="-48556" y="1669887"/>
            <a:ext cx="5236669" cy="5139558"/>
          </a:xfrm>
          <a:prstGeom prst="rect">
            <a:avLst/>
          </a:prstGeom>
        </p:spPr>
      </p:pic>
      <p:sp>
        <p:nvSpPr>
          <p:cNvPr id="7" name="Rectangle 6">
            <a:extLst>
              <a:ext uri="{FF2B5EF4-FFF2-40B4-BE49-F238E27FC236}">
                <a16:creationId xmlns:a16="http://schemas.microsoft.com/office/drawing/2014/main" id="{23316B28-110E-4EB9-8BD3-4B956B2BDC20}"/>
              </a:ext>
            </a:extLst>
          </p:cNvPr>
          <p:cNvSpPr/>
          <p:nvPr/>
        </p:nvSpPr>
        <p:spPr>
          <a:xfrm>
            <a:off x="166974" y="256712"/>
            <a:ext cx="8153400" cy="769441"/>
          </a:xfrm>
          <a:prstGeom prst="rect">
            <a:avLst/>
          </a:prstGeom>
        </p:spPr>
        <p:txBody>
          <a:bodyPr wrap="square">
            <a:spAutoFit/>
          </a:bodyPr>
          <a:lstStyle/>
          <a:p>
            <a:r>
              <a:rPr lang="en-US" sz="4400" dirty="0">
                <a:solidFill>
                  <a:schemeClr val="bg2"/>
                </a:solidFill>
                <a:latin typeface="Twentieth Century"/>
              </a:rPr>
              <a:t>“Quick Start” Project Options</a:t>
            </a:r>
          </a:p>
        </p:txBody>
      </p:sp>
      <p:sp>
        <p:nvSpPr>
          <p:cNvPr id="9" name="TextBox 8">
            <a:extLst>
              <a:ext uri="{FF2B5EF4-FFF2-40B4-BE49-F238E27FC236}">
                <a16:creationId xmlns:a16="http://schemas.microsoft.com/office/drawing/2014/main" id="{E40B6072-ABFF-428B-98D6-D9F6EEB4630D}"/>
              </a:ext>
            </a:extLst>
          </p:cNvPr>
          <p:cNvSpPr txBox="1"/>
          <p:nvPr/>
        </p:nvSpPr>
        <p:spPr>
          <a:xfrm>
            <a:off x="4640096" y="1437584"/>
            <a:ext cx="3566452" cy="5024452"/>
          </a:xfrm>
          <a:prstGeom prst="rect">
            <a:avLst/>
          </a:prstGeom>
          <a:noFill/>
        </p:spPr>
        <p:txBody>
          <a:bodyPr wrap="square" rtlCol="0">
            <a:spAutoFit/>
          </a:bodyPr>
          <a:lstStyle/>
          <a:p>
            <a:endParaRPr lang="en-US" dirty="0"/>
          </a:p>
          <a:p>
            <a:pPr marL="285750" lvl="2" indent="-285750">
              <a:buFont typeface="Arial" panose="020B0604020202020204" pitchFamily="34" charset="0"/>
              <a:buChar char="•"/>
            </a:pPr>
            <a:r>
              <a:rPr lang="en-US" sz="1950" b="1" dirty="0">
                <a:latin typeface="Twentieth Century"/>
              </a:rPr>
              <a:t>Landscaping: </a:t>
            </a:r>
            <a:r>
              <a:rPr lang="en-US" sz="1950" dirty="0">
                <a:latin typeface="Twentieth Century"/>
              </a:rPr>
              <a:t>Update/Replace Landscaping along Mission Drive.</a:t>
            </a:r>
          </a:p>
          <a:p>
            <a:pPr marL="285750" lvl="2" indent="-285750">
              <a:buFont typeface="Arial" panose="020B0604020202020204" pitchFamily="34" charset="0"/>
              <a:buChar char="•"/>
            </a:pPr>
            <a:r>
              <a:rPr lang="en-US" sz="1950" b="1" dirty="0">
                <a:latin typeface="Twentieth Century"/>
              </a:rPr>
              <a:t>Exterior Painting: </a:t>
            </a:r>
            <a:r>
              <a:rPr lang="en-US" sz="1950" dirty="0">
                <a:latin typeface="Twentieth Century"/>
              </a:rPr>
              <a:t>Rebrand and Update Campus Building Exteriors.</a:t>
            </a:r>
          </a:p>
          <a:p>
            <a:pPr marL="285750" lvl="2" indent="-285750">
              <a:buFont typeface="Arial" panose="020B0604020202020204" pitchFamily="34" charset="0"/>
              <a:buChar char="•"/>
            </a:pPr>
            <a:r>
              <a:rPr lang="en-US" sz="1950" b="1" dirty="0">
                <a:latin typeface="Twentieth Century"/>
              </a:rPr>
              <a:t>Roofing: </a:t>
            </a:r>
            <a:r>
              <a:rPr lang="en-US" sz="1950" dirty="0">
                <a:latin typeface="Twentieth Century"/>
              </a:rPr>
              <a:t>Partner with Maintenance to Re-Roof Buildings with the Most Need. </a:t>
            </a:r>
          </a:p>
          <a:p>
            <a:pPr marL="285750" lvl="2" indent="-285750">
              <a:buFont typeface="Arial" panose="020B0604020202020204" pitchFamily="34" charset="0"/>
              <a:buChar char="•"/>
            </a:pPr>
            <a:r>
              <a:rPr lang="en-US" sz="1950" b="1" dirty="0">
                <a:latin typeface="Twentieth Century"/>
              </a:rPr>
              <a:t>Softball Netting: </a:t>
            </a:r>
            <a:r>
              <a:rPr lang="en-US" sz="1950" dirty="0">
                <a:latin typeface="Twentieth Century"/>
              </a:rPr>
              <a:t>To Be Determined if Exempt from DSA.</a:t>
            </a:r>
          </a:p>
          <a:p>
            <a:pPr marL="285750" lvl="2" indent="-285750">
              <a:buFont typeface="Arial" panose="020B0604020202020204" pitchFamily="34" charset="0"/>
              <a:buChar char="•"/>
            </a:pPr>
            <a:r>
              <a:rPr lang="en-US" sz="1950" b="1" dirty="0">
                <a:latin typeface="Twentieth Century"/>
              </a:rPr>
              <a:t>Gymnasium HVAC: </a:t>
            </a:r>
            <a:r>
              <a:rPr lang="en-US" sz="1950" dirty="0">
                <a:latin typeface="Twentieth Century"/>
              </a:rPr>
              <a:t>Possible Early Project to Secure Funding</a:t>
            </a:r>
          </a:p>
          <a:p>
            <a:endParaRPr lang="en-US" dirty="0"/>
          </a:p>
        </p:txBody>
      </p:sp>
    </p:spTree>
    <p:extLst>
      <p:ext uri="{BB962C8B-B14F-4D97-AF65-F5344CB8AC3E}">
        <p14:creationId xmlns:p14="http://schemas.microsoft.com/office/powerpoint/2010/main" val="153796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45454"/>
              <a:buNone/>
            </a:pPr>
            <a:r>
              <a:rPr lang="en-US"/>
              <a:t>Measure HS Bond- $190 Million</a:t>
            </a:r>
            <a:br>
              <a:rPr lang="en-US"/>
            </a:br>
            <a:r>
              <a:rPr lang="en-US"/>
              <a:t>2018 Election</a:t>
            </a:r>
            <a:endParaRPr/>
          </a:p>
        </p:txBody>
      </p:sp>
      <p:graphicFrame>
        <p:nvGraphicFramePr>
          <p:cNvPr id="120" name="Google Shape;120;p29"/>
          <p:cNvGraphicFramePr/>
          <p:nvPr>
            <p:extLst>
              <p:ext uri="{D42A27DB-BD31-4B8C-83A1-F6EECF244321}">
                <p14:modId xmlns:p14="http://schemas.microsoft.com/office/powerpoint/2010/main" val="453937354"/>
              </p:ext>
            </p:extLst>
          </p:nvPr>
        </p:nvGraphicFramePr>
        <p:xfrm>
          <a:off x="381000" y="1569720"/>
          <a:ext cx="8382000" cy="4042870"/>
        </p:xfrm>
        <a:graphic>
          <a:graphicData uri="http://schemas.openxmlformats.org/drawingml/2006/table">
            <a:tbl>
              <a:tblPr firstRow="1" bandRow="1">
                <a:noFill/>
                <a:tableStyleId>{50B9DC5A-0677-49A0-8D2E-3D344CE98D0F}</a:tableStyleId>
              </a:tblPr>
              <a:tblGrid>
                <a:gridCol w="29718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349300">
                <a:tc>
                  <a:txBody>
                    <a:bodyPr/>
                    <a:lstStyle/>
                    <a:p>
                      <a:pPr marL="0" marR="0" lvl="0" indent="0" algn="l" rtl="0">
                        <a:lnSpc>
                          <a:spcPct val="100000"/>
                        </a:lnSpc>
                        <a:spcBef>
                          <a:spcPts val="0"/>
                        </a:spcBef>
                        <a:spcAft>
                          <a:spcPts val="0"/>
                        </a:spcAft>
                        <a:buNone/>
                      </a:pPr>
                      <a:r>
                        <a:rPr lang="en-US" sz="1400" u="none" strike="noStrike" cap="none"/>
                        <a:t>Bond Series</a:t>
                      </a:r>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Issue Date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Principal Amount</a:t>
                      </a:r>
                      <a:endParaRPr/>
                    </a:p>
                  </a:txBody>
                  <a:tcPr marL="91450" marR="91450" marT="45725" marB="45725"/>
                </a:tc>
                <a:extLst>
                  <a:ext uri="{0D108BD9-81ED-4DB2-BD59-A6C34878D82A}">
                    <a16:rowId xmlns:a16="http://schemas.microsoft.com/office/drawing/2014/main" val="10000"/>
                  </a:ext>
                </a:extLst>
              </a:tr>
              <a:tr h="349300">
                <a:tc>
                  <a:txBody>
                    <a:bodyPr/>
                    <a:lstStyle/>
                    <a:p>
                      <a:pPr marL="0" marR="0" lvl="0" indent="0" algn="l" rtl="0">
                        <a:lnSpc>
                          <a:spcPct val="100000"/>
                        </a:lnSpc>
                        <a:spcBef>
                          <a:spcPts val="0"/>
                        </a:spcBef>
                        <a:spcAft>
                          <a:spcPts val="0"/>
                        </a:spcAft>
                        <a:buNone/>
                      </a:pPr>
                      <a:r>
                        <a:rPr lang="en-US" sz="1400" u="none" strike="noStrike" cap="none"/>
                        <a:t>Series 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6/04/2019</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$ 56,065,000.</a:t>
                      </a:r>
                      <a:endParaRPr dirty="0"/>
                    </a:p>
                  </a:txBody>
                  <a:tcPr marL="91450" marR="91450" marT="45725" marB="45725"/>
                </a:tc>
                <a:extLst>
                  <a:ext uri="{0D108BD9-81ED-4DB2-BD59-A6C34878D82A}">
                    <a16:rowId xmlns:a16="http://schemas.microsoft.com/office/drawing/2014/main" val="10001"/>
                  </a:ext>
                </a:extLst>
              </a:tr>
              <a:tr h="349300">
                <a:tc>
                  <a:txBody>
                    <a:bodyPr/>
                    <a:lstStyle/>
                    <a:p>
                      <a:pPr marL="0" marR="0" lvl="0" indent="0" algn="l" rtl="0">
                        <a:lnSpc>
                          <a:spcPct val="100000"/>
                        </a:lnSpc>
                        <a:spcBef>
                          <a:spcPts val="0"/>
                        </a:spcBef>
                        <a:spcAft>
                          <a:spcPts val="0"/>
                        </a:spcAft>
                        <a:buNone/>
                      </a:pPr>
                      <a:r>
                        <a:rPr lang="en-US" sz="1400" u="none" strike="noStrike" cap="none"/>
                        <a:t>Series B</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8/18/2021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$ 53,484,500.</a:t>
                      </a:r>
                      <a:endParaRPr dirty="0"/>
                    </a:p>
                  </a:txBody>
                  <a:tcPr marL="91450" marR="91450" marT="45725" marB="45725"/>
                </a:tc>
                <a:extLst>
                  <a:ext uri="{0D108BD9-81ED-4DB2-BD59-A6C34878D82A}">
                    <a16:rowId xmlns:a16="http://schemas.microsoft.com/office/drawing/2014/main" val="10002"/>
                  </a:ext>
                </a:extLst>
              </a:tr>
              <a:tr h="349300">
                <a:tc>
                  <a:txBody>
                    <a:bodyPr/>
                    <a:lstStyle/>
                    <a:p>
                      <a:pPr marL="0" marR="0" lvl="0" indent="0" algn="l" rtl="0">
                        <a:lnSpc>
                          <a:spcPct val="100000"/>
                        </a:lnSpc>
                        <a:spcBef>
                          <a:spcPts val="0"/>
                        </a:spcBef>
                        <a:spcAft>
                          <a:spcPts val="0"/>
                        </a:spcAft>
                        <a:buNone/>
                      </a:pPr>
                      <a:r>
                        <a:rPr lang="en-US" sz="1400" u="none" strike="noStrike" cap="none"/>
                        <a:t>Total Issue Amount</a:t>
                      </a:r>
                      <a:endParaRPr/>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$109,549,500.</a:t>
                      </a:r>
                      <a:endParaRPr/>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49300">
                <a:tc>
                  <a:txBody>
                    <a:bodyPr/>
                    <a:lstStyle/>
                    <a:p>
                      <a:pPr marL="0" marR="0" lvl="0" indent="0" algn="l" rtl="0">
                        <a:lnSpc>
                          <a:spcPct val="100000"/>
                        </a:lnSpc>
                        <a:spcBef>
                          <a:spcPts val="0"/>
                        </a:spcBef>
                        <a:spcAft>
                          <a:spcPts val="0"/>
                        </a:spcAft>
                        <a:buNone/>
                      </a:pPr>
                      <a:r>
                        <a:rPr lang="en-US" sz="1400" u="none" strike="noStrike" cap="none"/>
                        <a:t>Cost of Bond Issuance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658,514.</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49300">
                <a:tc>
                  <a:txBody>
                    <a:bodyPr/>
                    <a:lstStyle/>
                    <a:p>
                      <a:pPr marL="0" marR="0" lvl="0" indent="0" algn="l" rtl="0">
                        <a:lnSpc>
                          <a:spcPct val="100000"/>
                        </a:lnSpc>
                        <a:spcBef>
                          <a:spcPts val="0"/>
                        </a:spcBef>
                        <a:spcAft>
                          <a:spcPts val="0"/>
                        </a:spcAft>
                        <a:buNone/>
                      </a:pPr>
                      <a:r>
                        <a:rPr lang="en-US" sz="1400" u="none" strike="noStrike" cap="none"/>
                        <a:t>Other Revenue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753,730.</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49300">
                <a:tc>
                  <a:txBody>
                    <a:bodyPr/>
                    <a:lstStyle/>
                    <a:p>
                      <a:pPr marL="0" marR="0" lvl="0" indent="0" algn="l" rtl="0">
                        <a:lnSpc>
                          <a:spcPct val="100000"/>
                        </a:lnSpc>
                        <a:spcBef>
                          <a:spcPts val="0"/>
                        </a:spcBef>
                        <a:spcAft>
                          <a:spcPts val="0"/>
                        </a:spcAft>
                        <a:buNone/>
                      </a:pPr>
                      <a:r>
                        <a:rPr lang="en-US" sz="1600" u="none" strike="noStrike" cap="none" dirty="0"/>
                        <a:t>Interest as of June 30, 2022</a:t>
                      </a:r>
                      <a:endParaRPr sz="1600" u="none" strike="noStrike" cap="none" dirty="0"/>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a:t>$    1,450,253.</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49300">
                <a:tc>
                  <a:txBody>
                    <a:bodyPr/>
                    <a:lstStyle/>
                    <a:p>
                      <a:pPr marL="0" marR="0" lvl="0" indent="0" algn="l" rtl="0">
                        <a:lnSpc>
                          <a:spcPct val="100000"/>
                        </a:lnSpc>
                        <a:spcBef>
                          <a:spcPts val="0"/>
                        </a:spcBef>
                        <a:spcAft>
                          <a:spcPts val="0"/>
                        </a:spcAft>
                        <a:buNone/>
                      </a:pPr>
                      <a:r>
                        <a:rPr lang="en-US" sz="1400" b="1" u="none" strike="noStrike" cap="none" dirty="0"/>
                        <a:t>Total Revenue</a:t>
                      </a:r>
                      <a:endParaRPr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$111,094,969.</a:t>
                      </a:r>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49300">
                <a:tc>
                  <a:txBody>
                    <a:bodyPr/>
                    <a:lstStyle/>
                    <a:p>
                      <a:pPr marL="0" marR="0" lvl="0" indent="0" algn="l" rtl="0">
                        <a:lnSpc>
                          <a:spcPct val="100000"/>
                        </a:lnSpc>
                        <a:spcBef>
                          <a:spcPts val="0"/>
                        </a:spcBef>
                        <a:spcAft>
                          <a:spcPts val="0"/>
                        </a:spcAft>
                        <a:buNone/>
                      </a:pPr>
                      <a:r>
                        <a:rPr lang="en-US" dirty="0"/>
                        <a:t>Audit Adjustment</a:t>
                      </a:r>
                      <a:endParaRPr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dirty="0"/>
                    </a:p>
                  </a:txBody>
                  <a:tcPr marL="91450" marR="91450" marT="45725" marB="45725"/>
                </a:tc>
                <a:tc>
                  <a:txBody>
                    <a:bodyPr/>
                    <a:lstStyle/>
                    <a:p>
                      <a:pPr marL="0" marR="0" lvl="0" indent="0" algn="l" rtl="0">
                        <a:lnSpc>
                          <a:spcPct val="100000"/>
                        </a:lnSpc>
                        <a:spcBef>
                          <a:spcPts val="0"/>
                        </a:spcBef>
                        <a:spcAft>
                          <a:spcPts val="0"/>
                        </a:spcAft>
                        <a:buNone/>
                      </a:pPr>
                      <a:r>
                        <a:rPr lang="en-US" dirty="0"/>
                        <a:t>$  (3,784,482).</a:t>
                      </a:r>
                      <a:endParaRPr dirty="0"/>
                    </a:p>
                  </a:txBody>
                  <a:tcPr marL="91450" marR="91450" marT="45725" marB="45725">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4080711605"/>
                  </a:ext>
                </a:extLst>
              </a:tr>
              <a:tr h="411475">
                <a:tc>
                  <a:txBody>
                    <a:bodyPr/>
                    <a:lstStyle/>
                    <a:p>
                      <a:pPr marL="0" marR="0" lvl="0" indent="0" algn="l" rtl="0">
                        <a:lnSpc>
                          <a:spcPct val="100000"/>
                        </a:lnSpc>
                        <a:spcBef>
                          <a:spcPts val="0"/>
                        </a:spcBef>
                        <a:spcAft>
                          <a:spcPts val="0"/>
                        </a:spcAft>
                        <a:buNone/>
                      </a:pPr>
                      <a:r>
                        <a:rPr lang="en-US" sz="1400" b="1" u="none" strike="noStrike" cap="none" dirty="0"/>
                        <a:t>Total Expended as of April 18, 2023</a:t>
                      </a:r>
                      <a:endParaRPr sz="1400" b="1" u="none" strike="noStrike" cap="none" dirty="0"/>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  22,902,793.</a:t>
                      </a:r>
                      <a:endParaRPr dirty="0"/>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None/>
                      </a:pPr>
                      <a:r>
                        <a:rPr lang="en-US" sz="1400" b="1" u="none" strike="noStrike" cap="none"/>
                        <a:t>Balance</a:t>
                      </a:r>
                      <a:endParaRPr/>
                    </a:p>
                  </a:txBody>
                  <a:tcPr marL="91450" marR="91450" marT="45725" marB="45725"/>
                </a:tc>
                <a:tc>
                  <a:txBody>
                    <a:bodyPr/>
                    <a:lstStyle/>
                    <a:p>
                      <a:pPr marL="0" marR="0" lvl="0" indent="0" algn="l" rtl="0">
                        <a:lnSpc>
                          <a:spcPct val="100000"/>
                        </a:lnSpc>
                        <a:spcBef>
                          <a:spcPts val="0"/>
                        </a:spcBef>
                        <a:spcAft>
                          <a:spcPts val="0"/>
                        </a:spcAft>
                        <a:buNone/>
                      </a:pP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dirty="0"/>
                        <a:t>$  84,407,694.</a:t>
                      </a:r>
                      <a:endParaRPr sz="1400" b="1" u="none" strike="noStrike" cap="none" dirty="0"/>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E62B-DB0B-41AF-909E-2B2373E90CE1}"/>
              </a:ext>
            </a:extLst>
          </p:cNvPr>
          <p:cNvSpPr>
            <a:spLocks noGrp="1"/>
          </p:cNvSpPr>
          <p:nvPr>
            <p:ph type="title"/>
          </p:nvPr>
        </p:nvSpPr>
        <p:spPr/>
        <p:txBody>
          <a:bodyPr/>
          <a:lstStyle/>
          <a:p>
            <a:r>
              <a:rPr lang="en-US" dirty="0"/>
              <a:t>Project List &amp; Funding Sources</a:t>
            </a:r>
          </a:p>
        </p:txBody>
      </p:sp>
      <p:graphicFrame>
        <p:nvGraphicFramePr>
          <p:cNvPr id="5" name="Table 4">
            <a:extLst>
              <a:ext uri="{FF2B5EF4-FFF2-40B4-BE49-F238E27FC236}">
                <a16:creationId xmlns:a16="http://schemas.microsoft.com/office/drawing/2014/main" id="{46D7D289-3E58-40CF-A77C-6F5213AC7F02}"/>
              </a:ext>
            </a:extLst>
          </p:cNvPr>
          <p:cNvGraphicFramePr>
            <a:graphicFrameLocks noGrp="1"/>
          </p:cNvGraphicFramePr>
          <p:nvPr>
            <p:extLst>
              <p:ext uri="{D42A27DB-BD31-4B8C-83A1-F6EECF244321}">
                <p14:modId xmlns:p14="http://schemas.microsoft.com/office/powerpoint/2010/main" val="2880831773"/>
              </p:ext>
            </p:extLst>
          </p:nvPr>
        </p:nvGraphicFramePr>
        <p:xfrm>
          <a:off x="513535" y="1066800"/>
          <a:ext cx="8429079" cy="5608320"/>
        </p:xfrm>
        <a:graphic>
          <a:graphicData uri="http://schemas.openxmlformats.org/drawingml/2006/table">
            <a:tbl>
              <a:tblPr firstRow="1" bandRow="1">
                <a:tableStyleId>{50B9DC5A-0677-49A0-8D2E-3D344CE98D0F}</a:tableStyleId>
              </a:tblPr>
              <a:tblGrid>
                <a:gridCol w="1230464">
                  <a:extLst>
                    <a:ext uri="{9D8B030D-6E8A-4147-A177-3AD203B41FA5}">
                      <a16:colId xmlns:a16="http://schemas.microsoft.com/office/drawing/2014/main" val="3789466343"/>
                    </a:ext>
                  </a:extLst>
                </a:gridCol>
                <a:gridCol w="930350">
                  <a:extLst>
                    <a:ext uri="{9D8B030D-6E8A-4147-A177-3AD203B41FA5}">
                      <a16:colId xmlns:a16="http://schemas.microsoft.com/office/drawing/2014/main" val="427773843"/>
                    </a:ext>
                  </a:extLst>
                </a:gridCol>
                <a:gridCol w="925285">
                  <a:extLst>
                    <a:ext uri="{9D8B030D-6E8A-4147-A177-3AD203B41FA5}">
                      <a16:colId xmlns:a16="http://schemas.microsoft.com/office/drawing/2014/main" val="649035552"/>
                    </a:ext>
                  </a:extLst>
                </a:gridCol>
                <a:gridCol w="961480">
                  <a:extLst>
                    <a:ext uri="{9D8B030D-6E8A-4147-A177-3AD203B41FA5}">
                      <a16:colId xmlns:a16="http://schemas.microsoft.com/office/drawing/2014/main" val="2618400726"/>
                    </a:ext>
                  </a:extLst>
                </a:gridCol>
                <a:gridCol w="925286">
                  <a:extLst>
                    <a:ext uri="{9D8B030D-6E8A-4147-A177-3AD203B41FA5}">
                      <a16:colId xmlns:a16="http://schemas.microsoft.com/office/drawing/2014/main" val="3767203508"/>
                    </a:ext>
                  </a:extLst>
                </a:gridCol>
                <a:gridCol w="914400">
                  <a:extLst>
                    <a:ext uri="{9D8B030D-6E8A-4147-A177-3AD203B41FA5}">
                      <a16:colId xmlns:a16="http://schemas.microsoft.com/office/drawing/2014/main" val="730973807"/>
                    </a:ext>
                  </a:extLst>
                </a:gridCol>
                <a:gridCol w="936171">
                  <a:extLst>
                    <a:ext uri="{9D8B030D-6E8A-4147-A177-3AD203B41FA5}">
                      <a16:colId xmlns:a16="http://schemas.microsoft.com/office/drawing/2014/main" val="2447004296"/>
                    </a:ext>
                  </a:extLst>
                </a:gridCol>
                <a:gridCol w="865415">
                  <a:extLst>
                    <a:ext uri="{9D8B030D-6E8A-4147-A177-3AD203B41FA5}">
                      <a16:colId xmlns:a16="http://schemas.microsoft.com/office/drawing/2014/main" val="3002699975"/>
                    </a:ext>
                  </a:extLst>
                </a:gridCol>
                <a:gridCol w="740228">
                  <a:extLst>
                    <a:ext uri="{9D8B030D-6E8A-4147-A177-3AD203B41FA5}">
                      <a16:colId xmlns:a16="http://schemas.microsoft.com/office/drawing/2014/main" val="3202328484"/>
                    </a:ext>
                  </a:extLst>
                </a:gridCol>
              </a:tblGrid>
              <a:tr h="130266">
                <a:tc>
                  <a:txBody>
                    <a:bodyPr/>
                    <a:lstStyle/>
                    <a:p>
                      <a:r>
                        <a:rPr lang="en-US" sz="1200" dirty="0"/>
                        <a:t>Project </a:t>
                      </a:r>
                    </a:p>
                  </a:txBody>
                  <a:tcPr/>
                </a:tc>
                <a:tc>
                  <a:txBody>
                    <a:bodyPr/>
                    <a:lstStyle/>
                    <a:p>
                      <a:r>
                        <a:rPr lang="en-US" sz="1200" dirty="0"/>
                        <a:t>Estimated Budget</a:t>
                      </a:r>
                    </a:p>
                  </a:txBody>
                  <a:tcPr/>
                </a:tc>
                <a:tc>
                  <a:txBody>
                    <a:bodyPr/>
                    <a:lstStyle/>
                    <a:p>
                      <a:r>
                        <a:rPr lang="en-US" sz="1200" dirty="0"/>
                        <a:t>Bond </a:t>
                      </a:r>
                    </a:p>
                  </a:txBody>
                  <a:tcPr/>
                </a:tc>
                <a:tc>
                  <a:txBody>
                    <a:bodyPr/>
                    <a:lstStyle/>
                    <a:p>
                      <a:r>
                        <a:rPr lang="en-US" sz="1200" dirty="0"/>
                        <a:t>State</a:t>
                      </a:r>
                    </a:p>
                    <a:p>
                      <a:r>
                        <a:rPr lang="en-US" sz="1200" dirty="0"/>
                        <a:t>Fund 35</a:t>
                      </a:r>
                    </a:p>
                  </a:txBody>
                  <a:tcPr/>
                </a:tc>
                <a:tc>
                  <a:txBody>
                    <a:bodyPr/>
                    <a:lstStyle/>
                    <a:p>
                      <a:r>
                        <a:rPr lang="en-US" sz="1200" dirty="0"/>
                        <a:t>Fund 25</a:t>
                      </a:r>
                    </a:p>
                  </a:txBody>
                  <a:tcPr/>
                </a:tc>
                <a:tc>
                  <a:txBody>
                    <a:bodyPr/>
                    <a:lstStyle/>
                    <a:p>
                      <a:r>
                        <a:rPr lang="en-US" sz="1200" dirty="0"/>
                        <a:t>Fund 14</a:t>
                      </a:r>
                    </a:p>
                  </a:txBody>
                  <a:tcPr/>
                </a:tc>
                <a:tc>
                  <a:txBody>
                    <a:bodyPr/>
                    <a:lstStyle/>
                    <a:p>
                      <a:r>
                        <a:rPr lang="en-US" sz="1200" dirty="0"/>
                        <a:t>ESSER</a:t>
                      </a:r>
                    </a:p>
                  </a:txBody>
                  <a:tcPr/>
                </a:tc>
                <a:tc>
                  <a:txBody>
                    <a:bodyPr/>
                    <a:lstStyle/>
                    <a:p>
                      <a:r>
                        <a:rPr lang="en-US" sz="1200" dirty="0"/>
                        <a:t>S &amp; C</a:t>
                      </a:r>
                    </a:p>
                  </a:txBody>
                  <a:tcPr/>
                </a:tc>
                <a:tc>
                  <a:txBody>
                    <a:bodyPr/>
                    <a:lstStyle/>
                    <a:p>
                      <a:r>
                        <a:rPr lang="en-US" sz="1200" dirty="0"/>
                        <a:t>Other Funds</a:t>
                      </a:r>
                    </a:p>
                  </a:txBody>
                  <a:tcPr/>
                </a:tc>
                <a:extLst>
                  <a:ext uri="{0D108BD9-81ED-4DB2-BD59-A6C34878D82A}">
                    <a16:rowId xmlns:a16="http://schemas.microsoft.com/office/drawing/2014/main" val="754816909"/>
                  </a:ext>
                </a:extLst>
              </a:tr>
              <a:tr h="346528">
                <a:tc>
                  <a:txBody>
                    <a:bodyPr/>
                    <a:lstStyle/>
                    <a:p>
                      <a:r>
                        <a:rPr lang="en-US" sz="1000" dirty="0"/>
                        <a:t>Arroyo Track &amp; Field</a:t>
                      </a:r>
                    </a:p>
                  </a:txBody>
                  <a:tcPr/>
                </a:tc>
                <a:tc>
                  <a:txBody>
                    <a:bodyPr/>
                    <a:lstStyle/>
                    <a:p>
                      <a:r>
                        <a:rPr lang="en-US" sz="1000" dirty="0"/>
                        <a:t>$11,800,000.</a:t>
                      </a:r>
                    </a:p>
                  </a:txBody>
                  <a:tcPr/>
                </a:tc>
                <a:tc>
                  <a:txBody>
                    <a:bodyPr/>
                    <a:lstStyle/>
                    <a:p>
                      <a:r>
                        <a:rPr lang="en-US" sz="1000" dirty="0"/>
                        <a:t>$11,550,000.</a:t>
                      </a:r>
                    </a:p>
                  </a:txBody>
                  <a:tcPr/>
                </a:tc>
                <a:tc>
                  <a:txBody>
                    <a:bodyPr/>
                    <a:lstStyle/>
                    <a:p>
                      <a:endParaRPr lang="en-US" sz="1000"/>
                    </a:p>
                  </a:txBody>
                  <a:tcPr/>
                </a:tc>
                <a:tc>
                  <a:txBody>
                    <a:bodyPr/>
                    <a:lstStyle/>
                    <a:p>
                      <a:r>
                        <a:rPr lang="en-US" sz="1000" dirty="0"/>
                        <a:t>$250,000.</a:t>
                      </a:r>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424353699"/>
                  </a:ext>
                </a:extLst>
              </a:tr>
              <a:tr h="370840">
                <a:tc>
                  <a:txBody>
                    <a:bodyPr/>
                    <a:lstStyle/>
                    <a:p>
                      <a:r>
                        <a:rPr lang="en-US" sz="1000" dirty="0"/>
                        <a:t>Arroyo Modernization</a:t>
                      </a:r>
                    </a:p>
                  </a:txBody>
                  <a:tcPr/>
                </a:tc>
                <a:tc>
                  <a:txBody>
                    <a:bodyPr/>
                    <a:lstStyle/>
                    <a:p>
                      <a:r>
                        <a:rPr lang="en-US" sz="1000" dirty="0"/>
                        <a:t>$20,000,000.</a:t>
                      </a:r>
                    </a:p>
                  </a:txBody>
                  <a:tcPr/>
                </a:tc>
                <a:tc>
                  <a:txBody>
                    <a:bodyPr/>
                    <a:lstStyle/>
                    <a:p>
                      <a:r>
                        <a:rPr lang="en-US" sz="1000" dirty="0"/>
                        <a:t>$9,755,237.</a:t>
                      </a:r>
                    </a:p>
                  </a:txBody>
                  <a:tcPr/>
                </a:tc>
                <a:tc>
                  <a:txBody>
                    <a:bodyPr/>
                    <a:lstStyle/>
                    <a:p>
                      <a:r>
                        <a:rPr lang="en-US" sz="1000" dirty="0"/>
                        <a:t>$7,404,172.</a:t>
                      </a:r>
                    </a:p>
                  </a:txBody>
                  <a:tcPr/>
                </a:tc>
                <a:tc>
                  <a:txBody>
                    <a:bodyPr/>
                    <a:lstStyle/>
                    <a:p>
                      <a:endParaRPr lang="en-US" sz="1000"/>
                    </a:p>
                  </a:txBody>
                  <a:tcPr/>
                </a:tc>
                <a:tc>
                  <a:txBody>
                    <a:bodyPr/>
                    <a:lstStyle/>
                    <a:p>
                      <a:r>
                        <a:rPr lang="en-US" sz="1000" dirty="0"/>
                        <a:t>$1,000,000.</a:t>
                      </a:r>
                    </a:p>
                  </a:txBody>
                  <a:tcPr/>
                </a:tc>
                <a:tc>
                  <a:txBody>
                    <a:bodyPr/>
                    <a:lstStyle/>
                    <a:p>
                      <a:r>
                        <a:rPr lang="en-US" sz="1000" dirty="0"/>
                        <a:t>$1,840,591.</a:t>
                      </a:r>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244120424"/>
                  </a:ext>
                </a:extLst>
              </a:tr>
              <a:tr h="370840">
                <a:tc>
                  <a:txBody>
                    <a:bodyPr/>
                    <a:lstStyle/>
                    <a:p>
                      <a:r>
                        <a:rPr lang="en-US" sz="1000" dirty="0"/>
                        <a:t>El Monte </a:t>
                      </a:r>
                    </a:p>
                    <a:p>
                      <a:r>
                        <a:rPr lang="en-US" sz="1000" dirty="0"/>
                        <a:t>Track &amp; Field</a:t>
                      </a:r>
                    </a:p>
                  </a:txBody>
                  <a:tcPr/>
                </a:tc>
                <a:tc>
                  <a:txBody>
                    <a:bodyPr/>
                    <a:lstStyle/>
                    <a:p>
                      <a:r>
                        <a:rPr lang="en-US" sz="1000" dirty="0"/>
                        <a:t>$8,000,000.</a:t>
                      </a:r>
                    </a:p>
                  </a:txBody>
                  <a:tcPr/>
                </a:tc>
                <a:tc>
                  <a:txBody>
                    <a:bodyPr/>
                    <a:lstStyle/>
                    <a:p>
                      <a:r>
                        <a:rPr lang="en-US" sz="1000" dirty="0"/>
                        <a:t>$8,000,000.</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4142687210"/>
                  </a:ext>
                </a:extLst>
              </a:tr>
              <a:tr h="370840">
                <a:tc>
                  <a:txBody>
                    <a:bodyPr/>
                    <a:lstStyle/>
                    <a:p>
                      <a:r>
                        <a:rPr lang="en-US" sz="1000" dirty="0"/>
                        <a:t>El Monte </a:t>
                      </a:r>
                    </a:p>
                    <a:p>
                      <a:r>
                        <a:rPr lang="en-US" sz="1000" dirty="0"/>
                        <a:t>Modernization</a:t>
                      </a:r>
                    </a:p>
                  </a:txBody>
                  <a:tcPr/>
                </a:tc>
                <a:tc>
                  <a:txBody>
                    <a:bodyPr/>
                    <a:lstStyle/>
                    <a:p>
                      <a:r>
                        <a:rPr lang="en-US" sz="1000" dirty="0"/>
                        <a:t>$25,000,000.</a:t>
                      </a:r>
                    </a:p>
                  </a:txBody>
                  <a:tcPr/>
                </a:tc>
                <a:tc>
                  <a:txBody>
                    <a:bodyPr/>
                    <a:lstStyle/>
                    <a:p>
                      <a:r>
                        <a:rPr lang="en-US" sz="1000" dirty="0"/>
                        <a:t>$12,134,704.</a:t>
                      </a:r>
                    </a:p>
                  </a:txBody>
                  <a:tcPr/>
                </a:tc>
                <a:tc>
                  <a:txBody>
                    <a:bodyPr/>
                    <a:lstStyle/>
                    <a:p>
                      <a:r>
                        <a:rPr lang="en-US" sz="1000" dirty="0"/>
                        <a:t>$10,360,844.</a:t>
                      </a:r>
                    </a:p>
                  </a:txBody>
                  <a:tcPr/>
                </a:tc>
                <a:tc>
                  <a:txBody>
                    <a:bodyPr/>
                    <a:lstStyle/>
                    <a:p>
                      <a:endParaRPr lang="en-US" sz="1000" dirty="0"/>
                    </a:p>
                  </a:txBody>
                  <a:tcPr/>
                </a:tc>
                <a:tc>
                  <a:txBody>
                    <a:bodyPr/>
                    <a:lstStyle/>
                    <a:p>
                      <a:r>
                        <a:rPr lang="en-US" sz="1000" dirty="0"/>
                        <a:t>$1,000,000.</a:t>
                      </a:r>
                    </a:p>
                  </a:txBody>
                  <a:tcPr/>
                </a:tc>
                <a:tc>
                  <a:txBody>
                    <a:bodyPr/>
                    <a:lstStyle/>
                    <a:p>
                      <a:r>
                        <a:rPr lang="en-US" sz="1000" dirty="0"/>
                        <a:t>$1,504,452.</a:t>
                      </a:r>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221852606"/>
                  </a:ext>
                </a:extLst>
              </a:tr>
              <a:tr h="300082">
                <a:tc>
                  <a:txBody>
                    <a:bodyPr/>
                    <a:lstStyle/>
                    <a:p>
                      <a:r>
                        <a:rPr lang="en-US" sz="1000" dirty="0"/>
                        <a:t>Fernando Ledesma Gym</a:t>
                      </a:r>
                    </a:p>
                  </a:txBody>
                  <a:tcPr/>
                </a:tc>
                <a:tc>
                  <a:txBody>
                    <a:bodyPr/>
                    <a:lstStyle/>
                    <a:p>
                      <a:r>
                        <a:rPr lang="en-US" sz="1000" dirty="0"/>
                        <a:t>$16,037,148.</a:t>
                      </a:r>
                    </a:p>
                  </a:txBody>
                  <a:tcPr/>
                </a:tc>
                <a:tc>
                  <a:txBody>
                    <a:bodyPr/>
                    <a:lstStyle/>
                    <a:p>
                      <a:r>
                        <a:rPr lang="en-US" sz="1000" dirty="0"/>
                        <a:t>$13,037,148.</a:t>
                      </a:r>
                    </a:p>
                  </a:txBody>
                  <a:tcPr/>
                </a:tc>
                <a:tc>
                  <a:txBody>
                    <a:bodyPr/>
                    <a:lstStyle/>
                    <a:p>
                      <a:endParaRPr lang="en-US" sz="1000" dirty="0"/>
                    </a:p>
                  </a:txBody>
                  <a:tcPr/>
                </a:tc>
                <a:tc>
                  <a:txBody>
                    <a:bodyPr/>
                    <a:lstStyle/>
                    <a:p>
                      <a:r>
                        <a:rPr lang="en-US" sz="1000" dirty="0"/>
                        <a:t>$3,000,000.</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770435289"/>
                  </a:ext>
                </a:extLst>
              </a:tr>
              <a:tr h="370840">
                <a:tc>
                  <a:txBody>
                    <a:bodyPr/>
                    <a:lstStyle/>
                    <a:p>
                      <a:r>
                        <a:rPr lang="en-US" sz="1000" dirty="0"/>
                        <a:t>Mountain View</a:t>
                      </a:r>
                    </a:p>
                    <a:p>
                      <a:r>
                        <a:rPr lang="en-US" sz="1000" dirty="0"/>
                        <a:t>Track &amp; Field</a:t>
                      </a:r>
                    </a:p>
                  </a:txBody>
                  <a:tcPr/>
                </a:tc>
                <a:tc>
                  <a:txBody>
                    <a:bodyPr/>
                    <a:lstStyle/>
                    <a:p>
                      <a:r>
                        <a:rPr lang="en-US" sz="1000" dirty="0"/>
                        <a:t>$14,100,000.</a:t>
                      </a:r>
                    </a:p>
                  </a:txBody>
                  <a:tcPr/>
                </a:tc>
                <a:tc>
                  <a:txBody>
                    <a:bodyPr/>
                    <a:lstStyle/>
                    <a:p>
                      <a:r>
                        <a:rPr lang="en-US" sz="1000" dirty="0"/>
                        <a:t>$13,850,000.</a:t>
                      </a:r>
                    </a:p>
                  </a:txBody>
                  <a:tcPr/>
                </a:tc>
                <a:tc>
                  <a:txBody>
                    <a:bodyPr/>
                    <a:lstStyle/>
                    <a:p>
                      <a:endParaRPr lang="en-US" sz="1000"/>
                    </a:p>
                  </a:txBody>
                  <a:tcPr/>
                </a:tc>
                <a:tc>
                  <a:txBody>
                    <a:bodyPr/>
                    <a:lstStyle/>
                    <a:p>
                      <a:r>
                        <a:rPr lang="en-US" sz="1000" dirty="0"/>
                        <a:t>$250,000.</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1077660240"/>
                  </a:ext>
                </a:extLst>
              </a:tr>
              <a:tr h="370840">
                <a:tc>
                  <a:txBody>
                    <a:bodyPr/>
                    <a:lstStyle/>
                    <a:p>
                      <a:r>
                        <a:rPr lang="en-US" sz="1000" dirty="0"/>
                        <a:t>Mountain View</a:t>
                      </a:r>
                    </a:p>
                    <a:p>
                      <a:r>
                        <a:rPr lang="en-US" sz="1000" dirty="0"/>
                        <a:t>Modernization</a:t>
                      </a:r>
                    </a:p>
                  </a:txBody>
                  <a:tcPr/>
                </a:tc>
                <a:tc>
                  <a:txBody>
                    <a:bodyPr/>
                    <a:lstStyle/>
                    <a:p>
                      <a:r>
                        <a:rPr lang="en-US" sz="1000" dirty="0"/>
                        <a:t>$30,000,000.</a:t>
                      </a:r>
                    </a:p>
                  </a:txBody>
                  <a:tcPr/>
                </a:tc>
                <a:tc>
                  <a:txBody>
                    <a:bodyPr/>
                    <a:lstStyle/>
                    <a:p>
                      <a:r>
                        <a:rPr lang="en-US" sz="1000" dirty="0"/>
                        <a:t>$28,023,578.</a:t>
                      </a:r>
                    </a:p>
                  </a:txBody>
                  <a:tcPr/>
                </a:tc>
                <a:tc>
                  <a:txBody>
                    <a:bodyPr/>
                    <a:lstStyle/>
                    <a:p>
                      <a:r>
                        <a:rPr lang="en-US" sz="1000" dirty="0"/>
                        <a:t>$976,422.</a:t>
                      </a:r>
                    </a:p>
                  </a:txBody>
                  <a:tcPr/>
                </a:tc>
                <a:tc>
                  <a:txBody>
                    <a:bodyPr/>
                    <a:lstStyle/>
                    <a:p>
                      <a:endParaRPr lang="en-US" sz="1000"/>
                    </a:p>
                  </a:txBody>
                  <a:tcPr/>
                </a:tc>
                <a:tc>
                  <a:txBody>
                    <a:bodyPr/>
                    <a:lstStyle/>
                    <a:p>
                      <a:r>
                        <a:rPr lang="en-US" sz="1000" dirty="0"/>
                        <a:t>$1,000,000.</a:t>
                      </a:r>
                    </a:p>
                  </a:txBody>
                  <a:tcPr/>
                </a:tc>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452679718"/>
                  </a:ext>
                </a:extLst>
              </a:tr>
              <a:tr h="370840">
                <a:tc>
                  <a:txBody>
                    <a:bodyPr/>
                    <a:lstStyle/>
                    <a:p>
                      <a:r>
                        <a:rPr lang="en-US" sz="1000" dirty="0"/>
                        <a:t>Mountain View</a:t>
                      </a:r>
                    </a:p>
                    <a:p>
                      <a:r>
                        <a:rPr lang="en-US" sz="1000" dirty="0"/>
                        <a:t>Cafetorium</a:t>
                      </a:r>
                    </a:p>
                  </a:txBody>
                  <a:tcPr/>
                </a:tc>
                <a:tc>
                  <a:txBody>
                    <a:bodyPr/>
                    <a:lstStyle/>
                    <a:p>
                      <a:r>
                        <a:rPr lang="en-US" sz="1000" dirty="0"/>
                        <a:t>$3,627,730.</a:t>
                      </a:r>
                    </a:p>
                  </a:txBody>
                  <a:tcPr/>
                </a:tc>
                <a:tc>
                  <a:txBody>
                    <a:bodyPr/>
                    <a:lstStyle/>
                    <a:p>
                      <a:r>
                        <a:rPr lang="en-US" sz="1000" dirty="0"/>
                        <a:t>$3,627,730.</a:t>
                      </a:r>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3658224098"/>
                  </a:ext>
                </a:extLst>
              </a:tr>
              <a:tr h="370840">
                <a:tc>
                  <a:txBody>
                    <a:bodyPr/>
                    <a:lstStyle/>
                    <a:p>
                      <a:r>
                        <a:rPr lang="en-US" sz="1000" dirty="0"/>
                        <a:t>Mountain View</a:t>
                      </a:r>
                    </a:p>
                    <a:p>
                      <a:r>
                        <a:rPr lang="en-US" sz="1000" dirty="0"/>
                        <a:t>Zoo Crew</a:t>
                      </a:r>
                    </a:p>
                  </a:txBody>
                  <a:tcPr/>
                </a:tc>
                <a:tc>
                  <a:txBody>
                    <a:bodyPr/>
                    <a:lstStyle/>
                    <a:p>
                      <a:r>
                        <a:rPr lang="en-US" sz="1000" dirty="0"/>
                        <a:t>$2,805,348.</a:t>
                      </a:r>
                    </a:p>
                  </a:txBody>
                  <a:tcPr/>
                </a:tc>
                <a:tc>
                  <a:txBody>
                    <a:bodyPr/>
                    <a:lstStyle/>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$1,402,674.</a:t>
                      </a:r>
                    </a:p>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dirty="0"/>
                    </a:p>
                  </a:txBody>
                  <a:tcPr/>
                </a:tc>
                <a:tc>
                  <a:txBody>
                    <a:bodyPr/>
                    <a:lstStyle/>
                    <a:p>
                      <a:r>
                        <a:rPr lang="en-US" sz="1000" dirty="0"/>
                        <a:t>$1,402,674.</a:t>
                      </a:r>
                    </a:p>
                  </a:txBody>
                  <a:tcPr/>
                </a:tc>
                <a:tc>
                  <a:txBody>
                    <a:bodyPr/>
                    <a:lstStyle/>
                    <a:p>
                      <a:endParaRPr lang="en-US" sz="1000" dirty="0"/>
                    </a:p>
                  </a:txBody>
                  <a:tcPr/>
                </a:tc>
                <a:extLst>
                  <a:ext uri="{0D108BD9-81ED-4DB2-BD59-A6C34878D82A}">
                    <a16:rowId xmlns:a16="http://schemas.microsoft.com/office/drawing/2014/main" val="127059333"/>
                  </a:ext>
                </a:extLst>
              </a:tr>
              <a:tr h="370840">
                <a:tc>
                  <a:txBody>
                    <a:bodyPr/>
                    <a:lstStyle/>
                    <a:p>
                      <a:r>
                        <a:rPr lang="en-US" sz="1000" dirty="0"/>
                        <a:t>Rosemead</a:t>
                      </a:r>
                    </a:p>
                    <a:p>
                      <a:r>
                        <a:rPr lang="en-US" sz="1000" dirty="0"/>
                        <a:t>Modernization</a:t>
                      </a:r>
                    </a:p>
                  </a:txBody>
                  <a:tcPr/>
                </a:tc>
                <a:tc>
                  <a:txBody>
                    <a:bodyPr/>
                    <a:lstStyle/>
                    <a:p>
                      <a:r>
                        <a:rPr lang="en-US" sz="1000" dirty="0"/>
                        <a:t>$25,500,000.</a:t>
                      </a:r>
                    </a:p>
                  </a:txBody>
                  <a:tcPr/>
                </a:tc>
                <a:tc>
                  <a:txBody>
                    <a:bodyPr/>
                    <a:lstStyle/>
                    <a:p>
                      <a:r>
                        <a:rPr lang="en-US" sz="1000" dirty="0"/>
                        <a:t>$10,673,161.</a:t>
                      </a:r>
                    </a:p>
                  </a:txBody>
                  <a:tcPr/>
                </a:tc>
                <a:tc>
                  <a:txBody>
                    <a:bodyPr/>
                    <a:lstStyle/>
                    <a:p>
                      <a:r>
                        <a:rPr lang="en-US" sz="1000" dirty="0"/>
                        <a:t>$13,000,000.</a:t>
                      </a:r>
                    </a:p>
                  </a:txBody>
                  <a:tcPr/>
                </a:tc>
                <a:tc>
                  <a:txBody>
                    <a:bodyPr/>
                    <a:lstStyle/>
                    <a:p>
                      <a:endParaRPr lang="en-US" sz="1000"/>
                    </a:p>
                  </a:txBody>
                  <a:tcPr/>
                </a:tc>
                <a:tc>
                  <a:txBody>
                    <a:bodyPr/>
                    <a:lstStyle/>
                    <a:p>
                      <a:r>
                        <a:rPr lang="en-US" sz="1000" dirty="0"/>
                        <a:t>$1,000,000.</a:t>
                      </a:r>
                    </a:p>
                  </a:txBody>
                  <a:tcPr/>
                </a:tc>
                <a:tc>
                  <a:txBody>
                    <a:bodyPr/>
                    <a:lstStyle/>
                    <a:p>
                      <a:r>
                        <a:rPr lang="en-US" sz="1000" dirty="0"/>
                        <a:t>$826,839.</a:t>
                      </a:r>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1377951801"/>
                  </a:ext>
                </a:extLst>
              </a:tr>
              <a:tr h="370840">
                <a:tc>
                  <a:txBody>
                    <a:bodyPr/>
                    <a:lstStyle/>
                    <a:p>
                      <a:r>
                        <a:rPr lang="en-US" sz="1000" dirty="0"/>
                        <a:t>South El Monte</a:t>
                      </a:r>
                    </a:p>
                    <a:p>
                      <a:r>
                        <a:rPr lang="en-US" sz="1000" dirty="0"/>
                        <a:t>Track &amp; Field</a:t>
                      </a:r>
                    </a:p>
                  </a:txBody>
                  <a:tcPr/>
                </a:tc>
                <a:tc>
                  <a:txBody>
                    <a:bodyPr/>
                    <a:lstStyle/>
                    <a:p>
                      <a:r>
                        <a:rPr lang="en-US" sz="1000" dirty="0"/>
                        <a:t>$15,000,000.</a:t>
                      </a:r>
                    </a:p>
                  </a:txBody>
                  <a:tcPr/>
                </a:tc>
                <a:tc>
                  <a:txBody>
                    <a:bodyPr/>
                    <a:lstStyle/>
                    <a:p>
                      <a:r>
                        <a:rPr lang="en-US" sz="1000" dirty="0"/>
                        <a:t>$15,000,000.</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076005353"/>
                  </a:ext>
                </a:extLst>
              </a:tr>
              <a:tr h="370840">
                <a:tc>
                  <a:txBody>
                    <a:bodyPr/>
                    <a:lstStyle/>
                    <a:p>
                      <a:r>
                        <a:rPr lang="en-US" sz="1000" dirty="0"/>
                        <a:t>South El Monte </a:t>
                      </a:r>
                    </a:p>
                    <a:p>
                      <a:r>
                        <a:rPr lang="en-US" sz="1000" dirty="0"/>
                        <a:t>Modernization</a:t>
                      </a:r>
                    </a:p>
                  </a:txBody>
                  <a:tcPr/>
                </a:tc>
                <a:tc>
                  <a:txBody>
                    <a:bodyPr/>
                    <a:lstStyle/>
                    <a:p>
                      <a:r>
                        <a:rPr lang="en-US" sz="1000" dirty="0"/>
                        <a:t>$25,000,000.</a:t>
                      </a:r>
                    </a:p>
                  </a:txBody>
                  <a:tcPr/>
                </a:tc>
                <a:tc>
                  <a:txBody>
                    <a:bodyPr/>
                    <a:lstStyle/>
                    <a:p>
                      <a:r>
                        <a:rPr lang="en-US" sz="1000" dirty="0"/>
                        <a:t>$8,744,475.</a:t>
                      </a:r>
                    </a:p>
                  </a:txBody>
                  <a:tcPr/>
                </a:tc>
                <a:tc>
                  <a:txBody>
                    <a:bodyPr/>
                    <a:lstStyle/>
                    <a:p>
                      <a:r>
                        <a:rPr lang="en-US" sz="1000" dirty="0"/>
                        <a:t>$9,086,028.</a:t>
                      </a:r>
                    </a:p>
                  </a:txBody>
                  <a:tcPr/>
                </a:tc>
                <a:tc>
                  <a:txBody>
                    <a:bodyPr/>
                    <a:lstStyle/>
                    <a:p>
                      <a:endParaRPr lang="en-US" sz="1000" dirty="0"/>
                    </a:p>
                  </a:txBody>
                  <a:tcPr/>
                </a:tc>
                <a:tc>
                  <a:txBody>
                    <a:bodyPr/>
                    <a:lstStyle/>
                    <a:p>
                      <a:r>
                        <a:rPr lang="en-US" sz="1000" dirty="0"/>
                        <a:t>$1,000,000.</a:t>
                      </a:r>
                    </a:p>
                  </a:txBody>
                  <a:tcPr/>
                </a:tc>
                <a:tc>
                  <a:txBody>
                    <a:bodyPr/>
                    <a:lstStyle/>
                    <a:p>
                      <a:r>
                        <a:rPr lang="en-US" sz="1000" dirty="0"/>
                        <a:t>$6,169,497.</a:t>
                      </a:r>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929541783"/>
                  </a:ext>
                </a:extLst>
              </a:tr>
              <a:tr h="283391">
                <a:tc>
                  <a:txBody>
                    <a:bodyPr/>
                    <a:lstStyle/>
                    <a:p>
                      <a:r>
                        <a:rPr lang="en-US" sz="1000" dirty="0"/>
                        <a:t>South El Monte Quad Mod.</a:t>
                      </a:r>
                    </a:p>
                  </a:txBody>
                  <a:tcPr/>
                </a:tc>
                <a:tc>
                  <a:txBody>
                    <a:bodyPr/>
                    <a:lstStyle/>
                    <a:p>
                      <a:r>
                        <a:rPr lang="en-US" sz="1000" dirty="0"/>
                        <a:t>$1,242,149.</a:t>
                      </a:r>
                    </a:p>
                  </a:txBody>
                  <a:tcPr/>
                </a:tc>
                <a:tc>
                  <a:txBody>
                    <a:bodyPr/>
                    <a:lstStyle/>
                    <a:p>
                      <a:r>
                        <a:rPr lang="en-US" sz="1000" dirty="0"/>
                        <a:t>$1,130,654.</a:t>
                      </a:r>
                    </a:p>
                  </a:txBody>
                  <a:tcPr/>
                </a:tc>
                <a:tc>
                  <a:txBody>
                    <a:bodyPr/>
                    <a:lstStyle/>
                    <a:p>
                      <a:endParaRPr lang="en-US" sz="1000" dirty="0"/>
                    </a:p>
                  </a:txBody>
                  <a:tcPr/>
                </a:tc>
                <a:tc>
                  <a:txBody>
                    <a:bodyPr/>
                    <a:lstStyle/>
                    <a:p>
                      <a:endParaRPr lang="en-US" sz="1000" dirty="0"/>
                    </a:p>
                  </a:txBody>
                  <a:tcPr/>
                </a:tc>
                <a:tc>
                  <a:txBody>
                    <a:bodyPr/>
                    <a:lstStyle/>
                    <a:p>
                      <a:r>
                        <a:rPr lang="en-US" sz="1000" dirty="0"/>
                        <a:t>$111,495.</a:t>
                      </a:r>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3602244183"/>
                  </a:ext>
                </a:extLst>
              </a:tr>
            </a:tbl>
          </a:graphicData>
        </a:graphic>
      </p:graphicFrame>
    </p:spTree>
    <p:extLst>
      <p:ext uri="{BB962C8B-B14F-4D97-AF65-F5344CB8AC3E}">
        <p14:creationId xmlns:p14="http://schemas.microsoft.com/office/powerpoint/2010/main" val="161172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E62B-DB0B-41AF-909E-2B2373E90CE1}"/>
              </a:ext>
            </a:extLst>
          </p:cNvPr>
          <p:cNvSpPr>
            <a:spLocks noGrp="1"/>
          </p:cNvSpPr>
          <p:nvPr>
            <p:ph type="title"/>
          </p:nvPr>
        </p:nvSpPr>
        <p:spPr/>
        <p:txBody>
          <a:bodyPr/>
          <a:lstStyle/>
          <a:p>
            <a:r>
              <a:rPr lang="en-US" dirty="0"/>
              <a:t>Project List &amp; Funding Sources</a:t>
            </a:r>
          </a:p>
        </p:txBody>
      </p:sp>
      <p:graphicFrame>
        <p:nvGraphicFramePr>
          <p:cNvPr id="5" name="Table 4">
            <a:extLst>
              <a:ext uri="{FF2B5EF4-FFF2-40B4-BE49-F238E27FC236}">
                <a16:creationId xmlns:a16="http://schemas.microsoft.com/office/drawing/2014/main" id="{46D7D289-3E58-40CF-A77C-6F5213AC7F02}"/>
              </a:ext>
            </a:extLst>
          </p:cNvPr>
          <p:cNvGraphicFramePr>
            <a:graphicFrameLocks noGrp="1"/>
          </p:cNvGraphicFramePr>
          <p:nvPr>
            <p:extLst>
              <p:ext uri="{D42A27DB-BD31-4B8C-83A1-F6EECF244321}">
                <p14:modId xmlns:p14="http://schemas.microsoft.com/office/powerpoint/2010/main" val="2478450203"/>
              </p:ext>
            </p:extLst>
          </p:nvPr>
        </p:nvGraphicFramePr>
        <p:xfrm>
          <a:off x="454478" y="1274818"/>
          <a:ext cx="8571281" cy="4638040"/>
        </p:xfrm>
        <a:graphic>
          <a:graphicData uri="http://schemas.openxmlformats.org/drawingml/2006/table">
            <a:tbl>
              <a:tblPr firstRow="1" bandRow="1">
                <a:tableStyleId>{50B9DC5A-0677-49A0-8D2E-3D344CE98D0F}</a:tableStyleId>
              </a:tblPr>
              <a:tblGrid>
                <a:gridCol w="1225166">
                  <a:extLst>
                    <a:ext uri="{9D8B030D-6E8A-4147-A177-3AD203B41FA5}">
                      <a16:colId xmlns:a16="http://schemas.microsoft.com/office/drawing/2014/main" val="3789466343"/>
                    </a:ext>
                  </a:extLst>
                </a:gridCol>
                <a:gridCol w="982741">
                  <a:extLst>
                    <a:ext uri="{9D8B030D-6E8A-4147-A177-3AD203B41FA5}">
                      <a16:colId xmlns:a16="http://schemas.microsoft.com/office/drawing/2014/main" val="427773843"/>
                    </a:ext>
                  </a:extLst>
                </a:gridCol>
                <a:gridCol w="999600">
                  <a:extLst>
                    <a:ext uri="{9D8B030D-6E8A-4147-A177-3AD203B41FA5}">
                      <a16:colId xmlns:a16="http://schemas.microsoft.com/office/drawing/2014/main" val="649035552"/>
                    </a:ext>
                  </a:extLst>
                </a:gridCol>
                <a:gridCol w="966646">
                  <a:extLst>
                    <a:ext uri="{9D8B030D-6E8A-4147-A177-3AD203B41FA5}">
                      <a16:colId xmlns:a16="http://schemas.microsoft.com/office/drawing/2014/main" val="2618400726"/>
                    </a:ext>
                  </a:extLst>
                </a:gridCol>
                <a:gridCol w="899716">
                  <a:extLst>
                    <a:ext uri="{9D8B030D-6E8A-4147-A177-3AD203B41FA5}">
                      <a16:colId xmlns:a16="http://schemas.microsoft.com/office/drawing/2014/main" val="3767203508"/>
                    </a:ext>
                  </a:extLst>
                </a:gridCol>
                <a:gridCol w="827690">
                  <a:extLst>
                    <a:ext uri="{9D8B030D-6E8A-4147-A177-3AD203B41FA5}">
                      <a16:colId xmlns:a16="http://schemas.microsoft.com/office/drawing/2014/main" val="730973807"/>
                    </a:ext>
                  </a:extLst>
                </a:gridCol>
                <a:gridCol w="922282">
                  <a:extLst>
                    <a:ext uri="{9D8B030D-6E8A-4147-A177-3AD203B41FA5}">
                      <a16:colId xmlns:a16="http://schemas.microsoft.com/office/drawing/2014/main" val="2447004296"/>
                    </a:ext>
                  </a:extLst>
                </a:gridCol>
                <a:gridCol w="848805">
                  <a:extLst>
                    <a:ext uri="{9D8B030D-6E8A-4147-A177-3AD203B41FA5}">
                      <a16:colId xmlns:a16="http://schemas.microsoft.com/office/drawing/2014/main" val="3002699975"/>
                    </a:ext>
                  </a:extLst>
                </a:gridCol>
                <a:gridCol w="898635">
                  <a:extLst>
                    <a:ext uri="{9D8B030D-6E8A-4147-A177-3AD203B41FA5}">
                      <a16:colId xmlns:a16="http://schemas.microsoft.com/office/drawing/2014/main" val="3202328484"/>
                    </a:ext>
                  </a:extLst>
                </a:gridCol>
              </a:tblGrid>
              <a:tr h="370840">
                <a:tc>
                  <a:txBody>
                    <a:bodyPr/>
                    <a:lstStyle/>
                    <a:p>
                      <a:r>
                        <a:rPr lang="en-US" sz="1200" dirty="0"/>
                        <a:t>Project </a:t>
                      </a:r>
                    </a:p>
                  </a:txBody>
                  <a:tcPr/>
                </a:tc>
                <a:tc>
                  <a:txBody>
                    <a:bodyPr/>
                    <a:lstStyle/>
                    <a:p>
                      <a:r>
                        <a:rPr lang="en-US" sz="1200" dirty="0"/>
                        <a:t>Estimated Budget</a:t>
                      </a:r>
                    </a:p>
                  </a:txBody>
                  <a:tcPr/>
                </a:tc>
                <a:tc>
                  <a:txBody>
                    <a:bodyPr/>
                    <a:lstStyle/>
                    <a:p>
                      <a:r>
                        <a:rPr lang="en-US" sz="1200" dirty="0"/>
                        <a:t>Bond </a:t>
                      </a:r>
                    </a:p>
                  </a:txBody>
                  <a:tcPr/>
                </a:tc>
                <a:tc>
                  <a:txBody>
                    <a:bodyPr/>
                    <a:lstStyle/>
                    <a:p>
                      <a:r>
                        <a:rPr lang="en-US" sz="1200" dirty="0"/>
                        <a:t>State</a:t>
                      </a:r>
                    </a:p>
                    <a:p>
                      <a:r>
                        <a:rPr lang="en-US" sz="1200" dirty="0"/>
                        <a:t>Fund 35</a:t>
                      </a:r>
                    </a:p>
                  </a:txBody>
                  <a:tcPr/>
                </a:tc>
                <a:tc>
                  <a:txBody>
                    <a:bodyPr/>
                    <a:lstStyle/>
                    <a:p>
                      <a:r>
                        <a:rPr lang="en-US" sz="1200" dirty="0"/>
                        <a:t>Fund 25</a:t>
                      </a:r>
                    </a:p>
                  </a:txBody>
                  <a:tcPr/>
                </a:tc>
                <a:tc>
                  <a:txBody>
                    <a:bodyPr/>
                    <a:lstStyle/>
                    <a:p>
                      <a:r>
                        <a:rPr lang="en-US" sz="1200" dirty="0"/>
                        <a:t>Fund 14</a:t>
                      </a:r>
                    </a:p>
                  </a:txBody>
                  <a:tcPr/>
                </a:tc>
                <a:tc>
                  <a:txBody>
                    <a:bodyPr/>
                    <a:lstStyle/>
                    <a:p>
                      <a:r>
                        <a:rPr lang="en-US" sz="1200" dirty="0"/>
                        <a:t>ESSER</a:t>
                      </a:r>
                    </a:p>
                  </a:txBody>
                  <a:tcPr/>
                </a:tc>
                <a:tc>
                  <a:txBody>
                    <a:bodyPr/>
                    <a:lstStyle/>
                    <a:p>
                      <a:r>
                        <a:rPr lang="en-US" sz="1200" dirty="0"/>
                        <a:t>S &amp; C</a:t>
                      </a:r>
                    </a:p>
                  </a:txBody>
                  <a:tcPr/>
                </a:tc>
                <a:tc>
                  <a:txBody>
                    <a:bodyPr/>
                    <a:lstStyle/>
                    <a:p>
                      <a:r>
                        <a:rPr lang="en-US" sz="1200" dirty="0"/>
                        <a:t>Other</a:t>
                      </a:r>
                    </a:p>
                  </a:txBody>
                  <a:tcPr/>
                </a:tc>
                <a:extLst>
                  <a:ext uri="{0D108BD9-81ED-4DB2-BD59-A6C34878D82A}">
                    <a16:rowId xmlns:a16="http://schemas.microsoft.com/office/drawing/2014/main" val="754816909"/>
                  </a:ext>
                </a:extLst>
              </a:tr>
              <a:tr h="370840">
                <a:tc>
                  <a:txBody>
                    <a:bodyPr/>
                    <a:lstStyle/>
                    <a:p>
                      <a:r>
                        <a:rPr lang="en-US" sz="1000" dirty="0"/>
                        <a:t>Adult/Transition </a:t>
                      </a:r>
                    </a:p>
                    <a:p>
                      <a:r>
                        <a:rPr lang="en-US" sz="1000" dirty="0"/>
                        <a:t>Center @ Rosemead</a:t>
                      </a:r>
                    </a:p>
                  </a:txBody>
                  <a:tcPr/>
                </a:tc>
                <a:tc>
                  <a:txBody>
                    <a:bodyPr/>
                    <a:lstStyle/>
                    <a:p>
                      <a:r>
                        <a:rPr lang="en-US" sz="1000" dirty="0"/>
                        <a:t>$23,000,000.</a:t>
                      </a:r>
                    </a:p>
                  </a:txBody>
                  <a:tcPr/>
                </a:tc>
                <a:tc>
                  <a:txBody>
                    <a:bodyPr/>
                    <a:lstStyle/>
                    <a:p>
                      <a:r>
                        <a:rPr lang="en-US" sz="1000" dirty="0"/>
                        <a:t>$18,587,207.</a:t>
                      </a:r>
                    </a:p>
                  </a:txBody>
                  <a:tcPr/>
                </a:tc>
                <a:tc>
                  <a:txBody>
                    <a:bodyPr/>
                    <a:lstStyle/>
                    <a:p>
                      <a:r>
                        <a:rPr lang="en-US" sz="1000" dirty="0"/>
                        <a:t>$2,000,000.</a:t>
                      </a:r>
                    </a:p>
                    <a:p>
                      <a:r>
                        <a:rPr lang="en-US" sz="1000" dirty="0"/>
                        <a:t>(Estimate)</a:t>
                      </a:r>
                    </a:p>
                  </a:txBody>
                  <a:tcPr/>
                </a:tc>
                <a:tc>
                  <a:txBody>
                    <a:bodyPr/>
                    <a:lstStyle/>
                    <a:p>
                      <a:endParaRPr lang="en-US" sz="1000" dirty="0"/>
                    </a:p>
                  </a:txBody>
                  <a:tcPr/>
                </a:tc>
                <a:tc>
                  <a:txBody>
                    <a:bodyPr/>
                    <a:lstStyle/>
                    <a:p>
                      <a:r>
                        <a:rPr lang="en-US" sz="1000" dirty="0"/>
                        <a:t>$412,793.</a:t>
                      </a:r>
                    </a:p>
                  </a:txBody>
                  <a:tcPr/>
                </a:tc>
                <a:tc>
                  <a:txBody>
                    <a:bodyPr/>
                    <a:lstStyle/>
                    <a:p>
                      <a:endParaRPr lang="en-US" sz="1000" dirty="0"/>
                    </a:p>
                  </a:txBody>
                  <a:tcPr/>
                </a:tc>
                <a:tc>
                  <a:txBody>
                    <a:bodyPr/>
                    <a:lstStyle/>
                    <a:p>
                      <a:endParaRPr lang="en-US" sz="1000"/>
                    </a:p>
                  </a:txBody>
                  <a:tcPr/>
                </a:tc>
                <a:tc>
                  <a:txBody>
                    <a:bodyPr/>
                    <a:lstStyle/>
                    <a:p>
                      <a:r>
                        <a:rPr lang="en-US" sz="1000" dirty="0"/>
                        <a:t>$2,000,000</a:t>
                      </a:r>
                    </a:p>
                    <a:p>
                      <a:r>
                        <a:rPr lang="en-US" sz="1000" dirty="0"/>
                        <a:t>(Adult Ed.)</a:t>
                      </a:r>
                    </a:p>
                  </a:txBody>
                  <a:tcPr/>
                </a:tc>
                <a:extLst>
                  <a:ext uri="{0D108BD9-81ED-4DB2-BD59-A6C34878D82A}">
                    <a16:rowId xmlns:a16="http://schemas.microsoft.com/office/drawing/2014/main" val="424353699"/>
                  </a:ext>
                </a:extLst>
              </a:tr>
              <a:tr h="370840">
                <a:tc>
                  <a:txBody>
                    <a:bodyPr/>
                    <a:lstStyle/>
                    <a:p>
                      <a:r>
                        <a:rPr lang="en-US" sz="1000" dirty="0"/>
                        <a:t>PDC</a:t>
                      </a:r>
                    </a:p>
                    <a:p>
                      <a:r>
                        <a:rPr lang="en-US" sz="1000" dirty="0"/>
                        <a:t>Modernization</a:t>
                      </a:r>
                    </a:p>
                  </a:txBody>
                  <a:tcPr/>
                </a:tc>
                <a:tc>
                  <a:txBody>
                    <a:bodyPr/>
                    <a:lstStyle/>
                    <a:p>
                      <a:r>
                        <a:rPr lang="en-US" sz="1000" dirty="0"/>
                        <a:t>$2,300,000.</a:t>
                      </a:r>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c>
                  <a:txBody>
                    <a:bodyPr/>
                    <a:lstStyle/>
                    <a:p>
                      <a:r>
                        <a:rPr lang="en-US" sz="1000" dirty="0"/>
                        <a:t>$2,300,000.</a:t>
                      </a:r>
                    </a:p>
                  </a:txBody>
                  <a:tcPr/>
                </a:tc>
                <a:tc>
                  <a:txBody>
                    <a:bodyPr/>
                    <a:lstStyle/>
                    <a:p>
                      <a:endParaRPr lang="en-US" sz="1000" dirty="0"/>
                    </a:p>
                  </a:txBody>
                  <a:tcPr/>
                </a:tc>
                <a:extLst>
                  <a:ext uri="{0D108BD9-81ED-4DB2-BD59-A6C34878D82A}">
                    <a16:rowId xmlns:a16="http://schemas.microsoft.com/office/drawing/2014/main" val="3848424657"/>
                  </a:ext>
                </a:extLst>
              </a:tr>
              <a:tr h="370840">
                <a:tc>
                  <a:txBody>
                    <a:bodyPr/>
                    <a:lstStyle/>
                    <a:p>
                      <a:r>
                        <a:rPr lang="en-US" sz="1000" dirty="0"/>
                        <a:t>Arroyo Greenhouse</a:t>
                      </a:r>
                    </a:p>
                  </a:txBody>
                  <a:tcPr/>
                </a:tc>
                <a:tc>
                  <a:txBody>
                    <a:bodyPr/>
                    <a:lstStyle/>
                    <a:p>
                      <a:r>
                        <a:rPr lang="en-US" sz="1000" dirty="0"/>
                        <a:t>$200,000.</a:t>
                      </a:r>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r>
                        <a:rPr lang="en-US" sz="1000" dirty="0"/>
                        <a:t>$200,000.</a:t>
                      </a:r>
                    </a:p>
                  </a:txBody>
                  <a:tcPr/>
                </a:tc>
                <a:tc>
                  <a:txBody>
                    <a:bodyPr/>
                    <a:lstStyle/>
                    <a:p>
                      <a:endParaRPr lang="en-US" sz="1000"/>
                    </a:p>
                  </a:txBody>
                  <a:tcPr/>
                </a:tc>
                <a:extLst>
                  <a:ext uri="{0D108BD9-81ED-4DB2-BD59-A6C34878D82A}">
                    <a16:rowId xmlns:a16="http://schemas.microsoft.com/office/drawing/2014/main" val="244120424"/>
                  </a:ext>
                </a:extLst>
              </a:tr>
              <a:tr h="370840">
                <a:tc>
                  <a:txBody>
                    <a:bodyPr/>
                    <a:lstStyle/>
                    <a:p>
                      <a:r>
                        <a:rPr lang="en-US" sz="1000" dirty="0"/>
                        <a:t>South El Monte</a:t>
                      </a:r>
                    </a:p>
                    <a:p>
                      <a:r>
                        <a:rPr lang="en-US" sz="1000" dirty="0"/>
                        <a:t>Greenhouse</a:t>
                      </a:r>
                    </a:p>
                  </a:txBody>
                  <a:tcPr/>
                </a:tc>
                <a:tc>
                  <a:txBody>
                    <a:bodyPr/>
                    <a:lstStyle/>
                    <a:p>
                      <a:r>
                        <a:rPr lang="en-US" sz="1000" dirty="0"/>
                        <a:t>$200,000.</a:t>
                      </a:r>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$200,000.</a:t>
                      </a:r>
                    </a:p>
                    <a:p>
                      <a:endParaRPr lang="en-US" sz="1000" dirty="0"/>
                    </a:p>
                  </a:txBody>
                  <a:tcPr/>
                </a:tc>
                <a:tc>
                  <a:txBody>
                    <a:bodyPr/>
                    <a:lstStyle/>
                    <a:p>
                      <a:endParaRPr lang="en-US" sz="1000" dirty="0"/>
                    </a:p>
                  </a:txBody>
                  <a:tcPr/>
                </a:tc>
                <a:extLst>
                  <a:ext uri="{0D108BD9-81ED-4DB2-BD59-A6C34878D82A}">
                    <a16:rowId xmlns:a16="http://schemas.microsoft.com/office/drawing/2014/main" val="4142687210"/>
                  </a:ext>
                </a:extLst>
              </a:tr>
              <a:tr h="370840">
                <a:tc>
                  <a:txBody>
                    <a:bodyPr/>
                    <a:lstStyle/>
                    <a:p>
                      <a:r>
                        <a:rPr lang="en-US" sz="1000" dirty="0"/>
                        <a:t>Shade Structures </a:t>
                      </a:r>
                    </a:p>
                    <a:p>
                      <a:r>
                        <a:rPr lang="en-US" sz="900" dirty="0"/>
                        <a:t>(AHS, EMHS, RHS)</a:t>
                      </a:r>
                    </a:p>
                  </a:txBody>
                  <a:tcPr/>
                </a:tc>
                <a:tc>
                  <a:txBody>
                    <a:bodyPr/>
                    <a:lstStyle/>
                    <a:p>
                      <a:r>
                        <a:rPr lang="en-US" sz="1000" dirty="0"/>
                        <a:t>$1,618,650.</a:t>
                      </a:r>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r>
                        <a:rPr lang="en-US" sz="1000" dirty="0"/>
                        <a:t>$1,618,650.</a:t>
                      </a:r>
                    </a:p>
                  </a:txBody>
                  <a:tcPr/>
                </a:tc>
                <a:tc>
                  <a:txBody>
                    <a:bodyPr/>
                    <a:lstStyle/>
                    <a:p>
                      <a:endParaRPr lang="en-US" sz="1000" dirty="0"/>
                    </a:p>
                  </a:txBody>
                  <a:tcPr/>
                </a:tc>
                <a:tc>
                  <a:txBody>
                    <a:bodyPr/>
                    <a:lstStyle/>
                    <a:p>
                      <a:endParaRPr lang="en-US" sz="1000"/>
                    </a:p>
                  </a:txBody>
                  <a:tcPr/>
                </a:tc>
                <a:extLst>
                  <a:ext uri="{0D108BD9-81ED-4DB2-BD59-A6C34878D82A}">
                    <a16:rowId xmlns:a16="http://schemas.microsoft.com/office/drawing/2014/main" val="1221852606"/>
                  </a:ext>
                </a:extLst>
              </a:tr>
              <a:tr h="370840">
                <a:tc>
                  <a:txBody>
                    <a:bodyPr/>
                    <a:lstStyle/>
                    <a:p>
                      <a:r>
                        <a:rPr lang="en-US" sz="1000" dirty="0"/>
                        <a:t>Rubberized Basketball Court</a:t>
                      </a:r>
                    </a:p>
                    <a:p>
                      <a:r>
                        <a:rPr lang="en-US" sz="800" dirty="0"/>
                        <a:t>(AHS, EMHS, MVHS, RHS, SEMHS)</a:t>
                      </a:r>
                    </a:p>
                  </a:txBody>
                  <a:tcPr/>
                </a:tc>
                <a:tc>
                  <a:txBody>
                    <a:bodyPr/>
                    <a:lstStyle/>
                    <a:p>
                      <a:r>
                        <a:rPr lang="en-US" sz="1000" dirty="0"/>
                        <a:t>$528,331.</a:t>
                      </a:r>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r>
                        <a:rPr lang="en-US" sz="1000" dirty="0"/>
                        <a:t>$528,331.</a:t>
                      </a:r>
                    </a:p>
                  </a:txBody>
                  <a:tcPr/>
                </a:tc>
                <a:tc>
                  <a:txBody>
                    <a:bodyPr/>
                    <a:lstStyle/>
                    <a:p>
                      <a:endParaRPr lang="en-US" sz="1000" dirty="0"/>
                    </a:p>
                  </a:txBody>
                  <a:tcPr/>
                </a:tc>
                <a:extLst>
                  <a:ext uri="{0D108BD9-81ED-4DB2-BD59-A6C34878D82A}">
                    <a16:rowId xmlns:a16="http://schemas.microsoft.com/office/drawing/2014/main" val="1077660240"/>
                  </a:ext>
                </a:extLst>
              </a:tr>
              <a:tr h="370840">
                <a:tc>
                  <a:txBody>
                    <a:bodyPr/>
                    <a:lstStyle/>
                    <a:p>
                      <a:r>
                        <a:rPr lang="en-US" sz="1000" dirty="0"/>
                        <a:t>HVAC Controls</a:t>
                      </a:r>
                    </a:p>
                    <a:p>
                      <a:r>
                        <a:rPr lang="en-US" sz="1000" dirty="0"/>
                        <a:t>District Wide</a:t>
                      </a:r>
                    </a:p>
                  </a:txBody>
                  <a:tcPr/>
                </a:tc>
                <a:tc>
                  <a:txBody>
                    <a:bodyPr/>
                    <a:lstStyle/>
                    <a:p>
                      <a:r>
                        <a:rPr lang="en-US" sz="1000" dirty="0"/>
                        <a:t>$2,774,637</a:t>
                      </a:r>
                    </a:p>
                  </a:txBody>
                  <a:tcPr/>
                </a:tc>
                <a:tc>
                  <a:txBody>
                    <a:bodyPr/>
                    <a:lstStyle/>
                    <a:p>
                      <a:r>
                        <a:rPr lang="en-US" sz="1000" dirty="0"/>
                        <a:t>$2,774,637.</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345162072"/>
                  </a:ext>
                </a:extLst>
              </a:tr>
              <a:tr h="370840">
                <a:tc>
                  <a:txBody>
                    <a:bodyPr/>
                    <a:lstStyle/>
                    <a:p>
                      <a:r>
                        <a:rPr lang="en-US" sz="1000" dirty="0"/>
                        <a:t>Battery Storage</a:t>
                      </a:r>
                    </a:p>
                    <a:p>
                      <a:r>
                        <a:rPr lang="en-US" sz="1000" dirty="0"/>
                        <a:t>District Wide</a:t>
                      </a:r>
                    </a:p>
                  </a:txBody>
                  <a:tcPr/>
                </a:tc>
                <a:tc>
                  <a:txBody>
                    <a:bodyPr/>
                    <a:lstStyle/>
                    <a:p>
                      <a:r>
                        <a:rPr lang="en-US" sz="1000" dirty="0"/>
                        <a:t>$6,033,670</a:t>
                      </a:r>
                    </a:p>
                  </a:txBody>
                  <a:tcPr/>
                </a:tc>
                <a:tc>
                  <a:txBody>
                    <a:bodyPr/>
                    <a:lstStyle/>
                    <a:p>
                      <a:r>
                        <a:rPr lang="en-US" sz="1000" dirty="0"/>
                        <a:t>$1,131,442.</a:t>
                      </a:r>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r>
                        <a:rPr lang="en-US" sz="1000" dirty="0"/>
                        <a:t>$3,804,500.</a:t>
                      </a:r>
                    </a:p>
                    <a:p>
                      <a:r>
                        <a:rPr lang="en-US" sz="900" dirty="0"/>
                        <a:t>CARB Grant</a:t>
                      </a:r>
                    </a:p>
                    <a:p>
                      <a:r>
                        <a:rPr lang="en-US" sz="900"/>
                        <a:t>$1,097,728.</a:t>
                      </a:r>
                      <a:endParaRPr lang="en-US" sz="900" dirty="0"/>
                    </a:p>
                    <a:p>
                      <a:r>
                        <a:rPr lang="en-US" sz="900" dirty="0"/>
                        <a:t>SCE SGIP</a:t>
                      </a:r>
                    </a:p>
                  </a:txBody>
                  <a:tcPr/>
                </a:tc>
                <a:extLst>
                  <a:ext uri="{0D108BD9-81ED-4DB2-BD59-A6C34878D82A}">
                    <a16:rowId xmlns:a16="http://schemas.microsoft.com/office/drawing/2014/main" val="3447835644"/>
                  </a:ext>
                </a:extLst>
              </a:tr>
              <a:tr h="370840">
                <a:tc>
                  <a:txBody>
                    <a:bodyPr/>
                    <a:lstStyle/>
                    <a:p>
                      <a:r>
                        <a:rPr lang="en-US" sz="1200" b="1" dirty="0"/>
                        <a:t>TOTAL</a:t>
                      </a:r>
                    </a:p>
                  </a:txBody>
                  <a:tcPr/>
                </a:tc>
                <a:tc>
                  <a:txBody>
                    <a:bodyPr/>
                    <a:lstStyle/>
                    <a:p>
                      <a:r>
                        <a:rPr lang="en-US" sz="1000" dirty="0"/>
                        <a:t>$234,767,663</a:t>
                      </a:r>
                    </a:p>
                  </a:txBody>
                  <a:tcPr/>
                </a:tc>
                <a:tc>
                  <a:txBody>
                    <a:bodyPr/>
                    <a:lstStyle/>
                    <a:p>
                      <a:r>
                        <a:rPr lang="en-US" sz="1000" dirty="0"/>
                        <a:t>$158,019,973</a:t>
                      </a:r>
                    </a:p>
                  </a:txBody>
                  <a:tcPr/>
                </a:tc>
                <a:tc>
                  <a:txBody>
                    <a:bodyPr/>
                    <a:lstStyle/>
                    <a:p>
                      <a:r>
                        <a:rPr lang="en-US" sz="1000" dirty="0"/>
                        <a:t>$44,230,140.</a:t>
                      </a:r>
                    </a:p>
                  </a:txBody>
                  <a:tcPr/>
                </a:tc>
                <a:tc>
                  <a:txBody>
                    <a:bodyPr/>
                    <a:lstStyle/>
                    <a:p>
                      <a:r>
                        <a:rPr lang="en-US" sz="1000" dirty="0"/>
                        <a:t>$3,500,000.</a:t>
                      </a:r>
                    </a:p>
                  </a:txBody>
                  <a:tcPr/>
                </a:tc>
                <a:tc>
                  <a:txBody>
                    <a:bodyPr/>
                    <a:lstStyle/>
                    <a:p>
                      <a:r>
                        <a:rPr lang="en-US" sz="1000" dirty="0"/>
                        <a:t>$5,111,495</a:t>
                      </a:r>
                    </a:p>
                  </a:txBody>
                  <a:tcPr/>
                </a:tc>
                <a:tc>
                  <a:txBody>
                    <a:bodyPr/>
                    <a:lstStyle/>
                    <a:p>
                      <a:r>
                        <a:rPr lang="en-US" sz="1000" dirty="0"/>
                        <a:t>$12,372,822</a:t>
                      </a:r>
                    </a:p>
                  </a:txBody>
                  <a:tcPr/>
                </a:tc>
                <a:tc>
                  <a:txBody>
                    <a:bodyPr/>
                    <a:lstStyle/>
                    <a:p>
                      <a:r>
                        <a:rPr lang="en-US" sz="1000" dirty="0"/>
                        <a:t>$4,631,005.</a:t>
                      </a:r>
                    </a:p>
                  </a:txBody>
                  <a:tcPr/>
                </a:tc>
                <a:tc>
                  <a:txBody>
                    <a:bodyPr/>
                    <a:lstStyle/>
                    <a:p>
                      <a:r>
                        <a:rPr lang="en-US" sz="1000" dirty="0"/>
                        <a:t>$6,902,228.</a:t>
                      </a:r>
                    </a:p>
                  </a:txBody>
                  <a:tcPr/>
                </a:tc>
                <a:extLst>
                  <a:ext uri="{0D108BD9-81ED-4DB2-BD59-A6C34878D82A}">
                    <a16:rowId xmlns:a16="http://schemas.microsoft.com/office/drawing/2014/main" val="2757881534"/>
                  </a:ext>
                </a:extLst>
              </a:tr>
            </a:tbl>
          </a:graphicData>
        </a:graphic>
      </p:graphicFrame>
      <p:sp>
        <p:nvSpPr>
          <p:cNvPr id="4" name="TextBox 3">
            <a:extLst>
              <a:ext uri="{FF2B5EF4-FFF2-40B4-BE49-F238E27FC236}">
                <a16:creationId xmlns:a16="http://schemas.microsoft.com/office/drawing/2014/main" id="{EBBD6E02-9CAD-4E70-95CC-BD633BCED089}"/>
              </a:ext>
            </a:extLst>
          </p:cNvPr>
          <p:cNvSpPr txBox="1"/>
          <p:nvPr/>
        </p:nvSpPr>
        <p:spPr>
          <a:xfrm>
            <a:off x="571500" y="6629400"/>
            <a:ext cx="8191500" cy="215444"/>
          </a:xfrm>
          <a:prstGeom prst="rect">
            <a:avLst/>
          </a:prstGeom>
          <a:noFill/>
        </p:spPr>
        <p:txBody>
          <a:bodyPr wrap="square" rtlCol="0">
            <a:spAutoFit/>
          </a:bodyPr>
          <a:lstStyle/>
          <a:p>
            <a:r>
              <a:rPr lang="en-US" sz="800" dirty="0"/>
              <a:t>Fund 35 = State Matching      Fund 25 = Developer Fund      Fund 14 = Deferred Maintenance      S &amp; C= Supplemental &amp; Concentration</a:t>
            </a:r>
          </a:p>
        </p:txBody>
      </p:sp>
    </p:spTree>
    <p:extLst>
      <p:ext uri="{BB962C8B-B14F-4D97-AF65-F5344CB8AC3E}">
        <p14:creationId xmlns:p14="http://schemas.microsoft.com/office/powerpoint/2010/main" val="247046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Mountain View High School</a:t>
            </a:r>
            <a:br>
              <a:rPr lang="en-US" sz="3959" dirty="0"/>
            </a:br>
            <a:r>
              <a:rPr lang="en-US" sz="3240" dirty="0"/>
              <a:t>Cafetorium Project</a:t>
            </a:r>
            <a:endParaRPr sz="3240" dirty="0"/>
          </a:p>
        </p:txBody>
      </p:sp>
      <p:sp>
        <p:nvSpPr>
          <p:cNvPr id="221" name="Google Shape;221;p35"/>
          <p:cNvSpPr txBox="1">
            <a:spLocks noGrp="1"/>
          </p:cNvSpPr>
          <p:nvPr>
            <p:ph type="body" idx="1"/>
          </p:nvPr>
        </p:nvSpPr>
        <p:spPr>
          <a:xfrm>
            <a:off x="228600" y="1689202"/>
            <a:ext cx="3428999" cy="2183870"/>
          </a:xfrm>
          <a:prstGeom prst="rect">
            <a:avLst/>
          </a:prstGeom>
          <a:noFill/>
          <a:ln>
            <a:noFill/>
          </a:ln>
        </p:spPr>
        <p:txBody>
          <a:bodyPr spcFirstLastPara="1" wrap="square" lIns="91425" tIns="45700" rIns="91425" bIns="45700" anchor="t" anchorCtr="0">
            <a:normAutofit fontScale="47500" lnSpcReduction="20000"/>
          </a:bodyPr>
          <a:lstStyle/>
          <a:p>
            <a:pPr marL="320040" lvl="0" indent="-320040" algn="l" rtl="0">
              <a:lnSpc>
                <a:spcPct val="100000"/>
              </a:lnSpc>
              <a:spcBef>
                <a:spcPts val="0"/>
              </a:spcBef>
              <a:spcAft>
                <a:spcPts val="0"/>
              </a:spcAft>
              <a:buSzPct val="79304"/>
              <a:buChar char="◻"/>
            </a:pPr>
            <a:r>
              <a:rPr lang="en-US" sz="2300" dirty="0"/>
              <a:t>Project awarded to LPA Architects</a:t>
            </a:r>
            <a:endParaRPr sz="2300" dirty="0"/>
          </a:p>
          <a:p>
            <a:pPr marL="320040" lvl="0" indent="-320040" algn="l" rtl="0">
              <a:lnSpc>
                <a:spcPct val="100000"/>
              </a:lnSpc>
              <a:spcBef>
                <a:spcPts val="700"/>
              </a:spcBef>
              <a:spcAft>
                <a:spcPts val="0"/>
              </a:spcAft>
              <a:buSzPct val="79304"/>
              <a:buChar char="◻"/>
            </a:pPr>
            <a:r>
              <a:rPr lang="en-US" sz="2300" dirty="0"/>
              <a:t>Project kick off 1.21.21</a:t>
            </a:r>
            <a:endParaRPr dirty="0"/>
          </a:p>
          <a:p>
            <a:pPr marL="320040" lvl="0" indent="-320040" algn="l" rtl="0">
              <a:lnSpc>
                <a:spcPct val="100000"/>
              </a:lnSpc>
              <a:spcBef>
                <a:spcPts val="700"/>
              </a:spcBef>
              <a:spcAft>
                <a:spcPts val="0"/>
              </a:spcAft>
              <a:buSzPct val="79304"/>
              <a:buChar char="◻"/>
            </a:pPr>
            <a:r>
              <a:rPr lang="en-US" sz="2300" dirty="0"/>
              <a:t>Preliminary design review on 2.10.21</a:t>
            </a:r>
            <a:endParaRPr dirty="0"/>
          </a:p>
          <a:p>
            <a:pPr marL="320040" lvl="0" indent="-320040" algn="l" rtl="0">
              <a:lnSpc>
                <a:spcPct val="100000"/>
              </a:lnSpc>
              <a:spcBef>
                <a:spcPts val="700"/>
              </a:spcBef>
              <a:spcAft>
                <a:spcPts val="0"/>
              </a:spcAft>
              <a:buSzPct val="79304"/>
              <a:buChar char="◻"/>
            </a:pPr>
            <a:r>
              <a:rPr lang="en-US" sz="2300" dirty="0"/>
              <a:t>Schematic design completion 3.18.21</a:t>
            </a:r>
            <a:endParaRPr dirty="0"/>
          </a:p>
          <a:p>
            <a:pPr marL="320040" lvl="0" indent="-320040" algn="l" rtl="0">
              <a:lnSpc>
                <a:spcPct val="100000"/>
              </a:lnSpc>
              <a:spcBef>
                <a:spcPts val="700"/>
              </a:spcBef>
              <a:spcAft>
                <a:spcPts val="0"/>
              </a:spcAft>
              <a:buSzPct val="79304"/>
              <a:buChar char="◻"/>
            </a:pPr>
            <a:r>
              <a:rPr lang="en-US" sz="2300" dirty="0">
                <a:solidFill>
                  <a:schemeClr val="tx1"/>
                </a:solidFill>
              </a:rPr>
              <a:t>Board approved Sandalwood Construction on March 2, 2022</a:t>
            </a:r>
          </a:p>
          <a:p>
            <a:pPr marL="320040" lvl="0" indent="-320040" algn="l" rtl="0">
              <a:lnSpc>
                <a:spcPct val="100000"/>
              </a:lnSpc>
              <a:spcBef>
                <a:spcPts val="700"/>
              </a:spcBef>
              <a:spcAft>
                <a:spcPts val="0"/>
              </a:spcAft>
              <a:buSzPct val="79304"/>
              <a:buChar char="◻"/>
            </a:pPr>
            <a:r>
              <a:rPr lang="en-US" sz="2300" dirty="0"/>
              <a:t>Project Kick off meeting on April 20</a:t>
            </a:r>
          </a:p>
          <a:p>
            <a:pPr marL="320040" lvl="0" indent="-320040" algn="l" rtl="0">
              <a:lnSpc>
                <a:spcPct val="100000"/>
              </a:lnSpc>
              <a:spcBef>
                <a:spcPts val="700"/>
              </a:spcBef>
              <a:spcAft>
                <a:spcPts val="0"/>
              </a:spcAft>
              <a:buSzPct val="79304"/>
              <a:buChar char="◻"/>
            </a:pPr>
            <a:r>
              <a:rPr lang="en-US" sz="2300" dirty="0"/>
              <a:t>Project to be completed by January 2023- revised to February 2023 due to delays in products</a:t>
            </a:r>
            <a:endParaRPr sz="2300" dirty="0"/>
          </a:p>
          <a:p>
            <a:pPr marL="320040" lvl="0" indent="-209550" algn="l" rtl="0">
              <a:lnSpc>
                <a:spcPct val="100000"/>
              </a:lnSpc>
              <a:spcBef>
                <a:spcPts val="700"/>
              </a:spcBef>
              <a:spcAft>
                <a:spcPts val="0"/>
              </a:spcAft>
              <a:buSzPct val="96000"/>
              <a:buNone/>
            </a:pPr>
            <a:r>
              <a:rPr lang="en-US" dirty="0"/>
              <a:t>	</a:t>
            </a:r>
            <a:r>
              <a:rPr lang="en-US" sz="2300" dirty="0"/>
              <a:t>Ribbon cutting on April 4, 2023</a:t>
            </a:r>
            <a:endParaRPr sz="2300" dirty="0"/>
          </a:p>
        </p:txBody>
      </p:sp>
      <p:pic>
        <p:nvPicPr>
          <p:cNvPr id="222" name="Google Shape;222;p35"/>
          <p:cNvPicPr preferRelativeResize="0"/>
          <p:nvPr/>
        </p:nvPicPr>
        <p:blipFill rotWithShape="1">
          <a:blip r:embed="rId3">
            <a:alphaModFix/>
          </a:blip>
          <a:srcRect l="3801" t="3978" r="8390"/>
          <a:stretch/>
        </p:blipFill>
        <p:spPr>
          <a:xfrm>
            <a:off x="3681134" y="1468066"/>
            <a:ext cx="4296697" cy="1715216"/>
          </a:xfrm>
          <a:prstGeom prst="rect">
            <a:avLst/>
          </a:prstGeom>
          <a:noFill/>
          <a:ln>
            <a:noFill/>
          </a:ln>
        </p:spPr>
      </p:pic>
      <p:pic>
        <p:nvPicPr>
          <p:cNvPr id="223" name="Google Shape;223;p35"/>
          <p:cNvPicPr preferRelativeResize="0"/>
          <p:nvPr/>
        </p:nvPicPr>
        <p:blipFill rotWithShape="1">
          <a:blip r:embed="rId4">
            <a:alphaModFix/>
          </a:blip>
          <a:srcRect/>
          <a:stretch/>
        </p:blipFill>
        <p:spPr>
          <a:xfrm>
            <a:off x="87923" y="3891680"/>
            <a:ext cx="8675077" cy="2929324"/>
          </a:xfrm>
          <a:prstGeom prst="rect">
            <a:avLst/>
          </a:prstGeom>
          <a:noFill/>
          <a:ln>
            <a:noFill/>
          </a:ln>
        </p:spPr>
      </p:pic>
      <p:sp>
        <p:nvSpPr>
          <p:cNvPr id="224" name="Google Shape;224;p35"/>
          <p:cNvSpPr txBox="1"/>
          <p:nvPr/>
        </p:nvSpPr>
        <p:spPr>
          <a:xfrm>
            <a:off x="3920665" y="3281944"/>
            <a:ext cx="2598308" cy="58473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Arial"/>
                <a:ea typeface="Arial"/>
                <a:cs typeface="Arial"/>
                <a:sym typeface="Arial"/>
              </a:rPr>
              <a:t>Project includes: new retractable theatre seating for up to 300 seats, acoustic improvements on walls and ceilings, installation of audio/visual equipment and lighting enhancements </a:t>
            </a:r>
            <a:endParaRPr sz="800" dirty="0"/>
          </a:p>
        </p:txBody>
      </p:sp>
      <p:pic>
        <p:nvPicPr>
          <p:cNvPr id="2" name="Picture 1">
            <a:extLst>
              <a:ext uri="{FF2B5EF4-FFF2-40B4-BE49-F238E27FC236}">
                <a16:creationId xmlns:a16="http://schemas.microsoft.com/office/drawing/2014/main" id="{6B952DAF-D0C4-40F4-890E-E036952A4F9D}"/>
              </a:ext>
            </a:extLst>
          </p:cNvPr>
          <p:cNvPicPr>
            <a:picLocks noChangeAspect="1"/>
          </p:cNvPicPr>
          <p:nvPr/>
        </p:nvPicPr>
        <p:blipFill>
          <a:blip r:embed="rId5"/>
          <a:stretch>
            <a:fillRect/>
          </a:stretch>
        </p:blipFill>
        <p:spPr>
          <a:xfrm>
            <a:off x="6758504" y="1457770"/>
            <a:ext cx="2004496" cy="2646734"/>
          </a:xfrm>
          <a:prstGeom prst="rect">
            <a:avLst/>
          </a:prstGeom>
        </p:spPr>
      </p:pic>
      <p:pic>
        <p:nvPicPr>
          <p:cNvPr id="4" name="Picture 3">
            <a:extLst>
              <a:ext uri="{FF2B5EF4-FFF2-40B4-BE49-F238E27FC236}">
                <a16:creationId xmlns:a16="http://schemas.microsoft.com/office/drawing/2014/main" id="{BC3ABA67-CB02-4263-B402-14203483B492}"/>
              </a:ext>
            </a:extLst>
          </p:cNvPr>
          <p:cNvPicPr>
            <a:picLocks noChangeAspect="1"/>
          </p:cNvPicPr>
          <p:nvPr/>
        </p:nvPicPr>
        <p:blipFill>
          <a:blip r:embed="rId6"/>
          <a:stretch>
            <a:fillRect/>
          </a:stretch>
        </p:blipFill>
        <p:spPr>
          <a:xfrm>
            <a:off x="87923" y="3891680"/>
            <a:ext cx="2292670" cy="29107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dirty="0"/>
              <a:t>Mountain View High School</a:t>
            </a:r>
            <a:br>
              <a:rPr lang="en-US" sz="3959" dirty="0"/>
            </a:br>
            <a:r>
              <a:rPr lang="en-US" sz="3240" dirty="0"/>
              <a:t>Zoo Crew Classroom Project</a:t>
            </a:r>
            <a:endParaRPr sz="3240" dirty="0"/>
          </a:p>
        </p:txBody>
      </p:sp>
      <p:pic>
        <p:nvPicPr>
          <p:cNvPr id="3" name="Picture 2">
            <a:extLst>
              <a:ext uri="{FF2B5EF4-FFF2-40B4-BE49-F238E27FC236}">
                <a16:creationId xmlns:a16="http://schemas.microsoft.com/office/drawing/2014/main" id="{CFE7320F-F89B-4E03-B38D-2EE69CB89580}"/>
              </a:ext>
            </a:extLst>
          </p:cNvPr>
          <p:cNvPicPr>
            <a:picLocks noChangeAspect="1"/>
          </p:cNvPicPr>
          <p:nvPr/>
        </p:nvPicPr>
        <p:blipFill>
          <a:blip r:embed="rId3"/>
          <a:stretch>
            <a:fillRect/>
          </a:stretch>
        </p:blipFill>
        <p:spPr>
          <a:xfrm>
            <a:off x="3875314" y="1698415"/>
            <a:ext cx="4983542" cy="2490442"/>
          </a:xfrm>
          <a:prstGeom prst="rect">
            <a:avLst/>
          </a:prstGeom>
        </p:spPr>
      </p:pic>
      <p:pic>
        <p:nvPicPr>
          <p:cNvPr id="5" name="Picture 4">
            <a:extLst>
              <a:ext uri="{FF2B5EF4-FFF2-40B4-BE49-F238E27FC236}">
                <a16:creationId xmlns:a16="http://schemas.microsoft.com/office/drawing/2014/main" id="{86C1A3D9-BCFB-4CD2-B507-BA795A4B60FE}"/>
              </a:ext>
            </a:extLst>
          </p:cNvPr>
          <p:cNvPicPr>
            <a:picLocks noChangeAspect="1"/>
          </p:cNvPicPr>
          <p:nvPr/>
        </p:nvPicPr>
        <p:blipFill>
          <a:blip r:embed="rId4"/>
          <a:stretch>
            <a:fillRect/>
          </a:stretch>
        </p:blipFill>
        <p:spPr>
          <a:xfrm>
            <a:off x="3875314" y="4267197"/>
            <a:ext cx="4983542" cy="2490443"/>
          </a:xfrm>
          <a:prstGeom prst="rect">
            <a:avLst/>
          </a:prstGeom>
        </p:spPr>
      </p:pic>
      <p:sp>
        <p:nvSpPr>
          <p:cNvPr id="8" name="Text Placeholder 7">
            <a:extLst>
              <a:ext uri="{FF2B5EF4-FFF2-40B4-BE49-F238E27FC236}">
                <a16:creationId xmlns:a16="http://schemas.microsoft.com/office/drawing/2014/main" id="{4774F15C-8E36-4A2E-96EC-5D1B4A9E3C51}"/>
              </a:ext>
            </a:extLst>
          </p:cNvPr>
          <p:cNvSpPr>
            <a:spLocks noGrp="1"/>
          </p:cNvSpPr>
          <p:nvPr>
            <p:ph type="body" idx="1"/>
          </p:nvPr>
        </p:nvSpPr>
        <p:spPr>
          <a:xfrm>
            <a:off x="87086" y="1874729"/>
            <a:ext cx="3788228" cy="4572000"/>
          </a:xfrm>
        </p:spPr>
        <p:txBody>
          <a:bodyPr>
            <a:normAutofit fontScale="47500" lnSpcReduction="20000"/>
          </a:bodyPr>
          <a:lstStyle/>
          <a:p>
            <a:r>
              <a:rPr lang="en-US" dirty="0"/>
              <a:t>This project will serve as a state-of-the-art facility for the Zoo Crew program, revitalizing the existing wood shop and shared courtyard of building L. Natural daylight will be introduced into the space, and educational programs will connect to the courtyard, allowing students and faculty to fully utilize both interior and exterior spaces. Graphics interlaced with the architectural design can serve as learning tools to help foster ideas, and promote awareness of the environment. </a:t>
            </a:r>
          </a:p>
          <a:p>
            <a:r>
              <a:rPr lang="en-US" dirty="0"/>
              <a:t>The Zoo Crew space will create a new focused facility for student involvement in the CTE Curriculum. Both students and faculty will benefit from a functional, clearly laid out, modern, and durable facility that can be effectively utilized.</a:t>
            </a:r>
          </a:p>
          <a:p>
            <a:r>
              <a:rPr lang="en-US" dirty="0">
                <a:solidFill>
                  <a:schemeClr val="tx1"/>
                </a:solidFill>
              </a:rPr>
              <a:t>Project kick off meeting on April 20,2022</a:t>
            </a:r>
          </a:p>
          <a:p>
            <a:r>
              <a:rPr lang="en-US" dirty="0"/>
              <a:t>Project to be completed by June 2023</a:t>
            </a:r>
          </a:p>
        </p:txBody>
      </p:sp>
      <p:pic>
        <p:nvPicPr>
          <p:cNvPr id="2" name="Picture 1">
            <a:extLst>
              <a:ext uri="{FF2B5EF4-FFF2-40B4-BE49-F238E27FC236}">
                <a16:creationId xmlns:a16="http://schemas.microsoft.com/office/drawing/2014/main" id="{FDD257A4-EA64-44DB-9537-839A4164964D}"/>
              </a:ext>
            </a:extLst>
          </p:cNvPr>
          <p:cNvPicPr>
            <a:picLocks noChangeAspect="1"/>
          </p:cNvPicPr>
          <p:nvPr/>
        </p:nvPicPr>
        <p:blipFill>
          <a:blip r:embed="rId5"/>
          <a:stretch>
            <a:fillRect/>
          </a:stretch>
        </p:blipFill>
        <p:spPr>
          <a:xfrm>
            <a:off x="6378587" y="4267197"/>
            <a:ext cx="2480269" cy="2307134"/>
          </a:xfrm>
          <a:prstGeom prst="rect">
            <a:avLst/>
          </a:prstGeom>
        </p:spPr>
      </p:pic>
      <p:pic>
        <p:nvPicPr>
          <p:cNvPr id="6" name="Picture 5">
            <a:extLst>
              <a:ext uri="{FF2B5EF4-FFF2-40B4-BE49-F238E27FC236}">
                <a16:creationId xmlns:a16="http://schemas.microsoft.com/office/drawing/2014/main" id="{EAB1D78F-640C-4B2B-A160-84D290356DB9}"/>
              </a:ext>
            </a:extLst>
          </p:cNvPr>
          <p:cNvPicPr>
            <a:picLocks noChangeAspect="1"/>
          </p:cNvPicPr>
          <p:nvPr/>
        </p:nvPicPr>
        <p:blipFill>
          <a:blip r:embed="rId6"/>
          <a:stretch>
            <a:fillRect/>
          </a:stretch>
        </p:blipFill>
        <p:spPr>
          <a:xfrm>
            <a:off x="5324925" y="1698415"/>
            <a:ext cx="1817212" cy="1804232"/>
          </a:xfrm>
          <a:prstGeom prst="rect">
            <a:avLst/>
          </a:prstGeom>
        </p:spPr>
      </p:pic>
      <p:pic>
        <p:nvPicPr>
          <p:cNvPr id="9" name="Picture 8">
            <a:extLst>
              <a:ext uri="{FF2B5EF4-FFF2-40B4-BE49-F238E27FC236}">
                <a16:creationId xmlns:a16="http://schemas.microsoft.com/office/drawing/2014/main" id="{5C929EE0-2673-48AA-AE4B-C6352BAE50C0}"/>
              </a:ext>
            </a:extLst>
          </p:cNvPr>
          <p:cNvPicPr>
            <a:picLocks noChangeAspect="1"/>
          </p:cNvPicPr>
          <p:nvPr/>
        </p:nvPicPr>
        <p:blipFill>
          <a:blip r:embed="rId7"/>
          <a:stretch>
            <a:fillRect/>
          </a:stretch>
        </p:blipFill>
        <p:spPr>
          <a:xfrm>
            <a:off x="7502723" y="1810328"/>
            <a:ext cx="1476328" cy="2378529"/>
          </a:xfrm>
          <a:prstGeom prst="rect">
            <a:avLst/>
          </a:prstGeom>
        </p:spPr>
      </p:pic>
    </p:spTree>
    <p:extLst>
      <p:ext uri="{BB962C8B-B14F-4D97-AF65-F5344CB8AC3E}">
        <p14:creationId xmlns:p14="http://schemas.microsoft.com/office/powerpoint/2010/main" val="16139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455919" y="37247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a:t>South El Monte High School Modernization</a:t>
            </a:r>
            <a:br>
              <a:rPr lang="en-US" sz="3959"/>
            </a:br>
            <a:endParaRPr sz="3959"/>
          </a:p>
        </p:txBody>
      </p:sp>
      <p:sp>
        <p:nvSpPr>
          <p:cNvPr id="191" name="Google Shape;191;p32"/>
          <p:cNvSpPr txBox="1">
            <a:spLocks noGrp="1"/>
          </p:cNvSpPr>
          <p:nvPr>
            <p:ph type="body" idx="1"/>
          </p:nvPr>
        </p:nvSpPr>
        <p:spPr>
          <a:xfrm>
            <a:off x="100924" y="2011680"/>
            <a:ext cx="3641366" cy="4072864"/>
          </a:xfrm>
          <a:prstGeom prst="rect">
            <a:avLst/>
          </a:prstGeom>
          <a:noFill/>
          <a:ln>
            <a:noFill/>
          </a:ln>
        </p:spPr>
        <p:txBody>
          <a:bodyPr spcFirstLastPara="1" wrap="square" lIns="91425" tIns="45700" rIns="91425" bIns="45700" anchor="t" anchorCtr="0">
            <a:normAutofit fontScale="92500" lnSpcReduction="10000"/>
          </a:bodyPr>
          <a:lstStyle/>
          <a:p>
            <a:pPr marL="320040" lvl="0" indent="-320040" algn="l" rtl="0">
              <a:lnSpc>
                <a:spcPct val="80000"/>
              </a:lnSpc>
              <a:spcBef>
                <a:spcPts val="0"/>
              </a:spcBef>
              <a:spcAft>
                <a:spcPts val="0"/>
              </a:spcAft>
              <a:buSzPts val="840"/>
              <a:buChar char="◻"/>
            </a:pPr>
            <a:r>
              <a:rPr lang="en-US" sz="1300" dirty="0"/>
              <a:t>Board approved DLR Group to work on Modernization Project on June 2020</a:t>
            </a:r>
            <a:endParaRPr sz="1300" dirty="0"/>
          </a:p>
          <a:p>
            <a:pPr marL="320040" lvl="0" indent="-320040" algn="l" rtl="0">
              <a:lnSpc>
                <a:spcPct val="80000"/>
              </a:lnSpc>
              <a:spcBef>
                <a:spcPts val="700"/>
              </a:spcBef>
              <a:spcAft>
                <a:spcPts val="0"/>
              </a:spcAft>
              <a:buSzPts val="840"/>
              <a:buChar char="◻"/>
            </a:pPr>
            <a:r>
              <a:rPr lang="en-US" sz="1300" dirty="0"/>
              <a:t>DLR has had many meeting with key stakeholders to identify the priority projects</a:t>
            </a:r>
          </a:p>
          <a:p>
            <a:pPr marL="320040" indent="-320040">
              <a:lnSpc>
                <a:spcPct val="80000"/>
              </a:lnSpc>
              <a:buSzPts val="840"/>
            </a:pPr>
            <a:r>
              <a:rPr lang="en-US" sz="1300" dirty="0"/>
              <a:t>Board approved Erickson Hall for Construction Managers of project</a:t>
            </a:r>
          </a:p>
          <a:p>
            <a:pPr marL="320040" indent="-320040">
              <a:lnSpc>
                <a:spcPct val="80000"/>
              </a:lnSpc>
              <a:buSzPts val="840"/>
            </a:pPr>
            <a:r>
              <a:rPr lang="en-US" sz="1300" dirty="0"/>
              <a:t>Project is being reviewed by DSA</a:t>
            </a:r>
          </a:p>
          <a:p>
            <a:pPr marL="320040" indent="-320040">
              <a:lnSpc>
                <a:spcPct val="80000"/>
              </a:lnSpc>
              <a:buSzPts val="840"/>
            </a:pPr>
            <a:r>
              <a:rPr lang="en-US" sz="1300" dirty="0"/>
              <a:t>Project commenced in January 2023</a:t>
            </a:r>
          </a:p>
          <a:p>
            <a:pPr marL="320040" indent="-320040">
              <a:lnSpc>
                <a:spcPct val="80000"/>
              </a:lnSpc>
              <a:buSzPts val="840"/>
            </a:pPr>
            <a:r>
              <a:rPr lang="en-US" sz="1300" dirty="0"/>
              <a:t>Ground breaking held on April 4, 2023</a:t>
            </a:r>
          </a:p>
          <a:p>
            <a:pPr marL="320040" indent="-320040">
              <a:lnSpc>
                <a:spcPct val="80000"/>
              </a:lnSpc>
              <a:buSzPts val="840"/>
            </a:pPr>
            <a:r>
              <a:rPr lang="en-US" sz="1300" dirty="0"/>
              <a:t>Project is currently under construction</a:t>
            </a:r>
          </a:p>
          <a:p>
            <a:pPr marL="320040" indent="-320040">
              <a:lnSpc>
                <a:spcPct val="80000"/>
              </a:lnSpc>
              <a:buSzPts val="840"/>
            </a:pPr>
            <a:r>
              <a:rPr lang="en-US" sz="1300" dirty="0"/>
              <a:t>Will be completed in phases</a:t>
            </a:r>
            <a:endParaRPr sz="1300" dirty="0"/>
          </a:p>
          <a:p>
            <a:pPr marL="320040" lvl="0" indent="-320040" algn="l" rtl="0">
              <a:lnSpc>
                <a:spcPct val="80000"/>
              </a:lnSpc>
              <a:spcBef>
                <a:spcPts val="700"/>
              </a:spcBef>
              <a:spcAft>
                <a:spcPts val="0"/>
              </a:spcAft>
              <a:buSzPts val="840"/>
              <a:buChar char="◻"/>
            </a:pPr>
            <a:r>
              <a:rPr lang="en-US" sz="1300" dirty="0">
                <a:solidFill>
                  <a:schemeClr val="dk1"/>
                </a:solidFill>
              </a:rPr>
              <a:t>DLR presented list of Modernization projects to Board on April 14, 2021</a:t>
            </a:r>
            <a:endParaRPr sz="1300" dirty="0"/>
          </a:p>
          <a:p>
            <a:pPr marL="777240" lvl="1" indent="-320040" algn="l" rtl="0">
              <a:lnSpc>
                <a:spcPct val="80000"/>
              </a:lnSpc>
              <a:spcBef>
                <a:spcPts val="700"/>
              </a:spcBef>
              <a:spcAft>
                <a:spcPts val="0"/>
              </a:spcAft>
              <a:buSzPts val="840"/>
              <a:buChar char="◻"/>
            </a:pPr>
            <a:r>
              <a:rPr lang="en-US" sz="1300" dirty="0">
                <a:solidFill>
                  <a:schemeClr val="dk1"/>
                </a:solidFill>
              </a:rPr>
              <a:t>Classroom modernization including new flooring, wall finishes, ceiling &amp; lighting</a:t>
            </a:r>
            <a:endParaRPr sz="1300" dirty="0"/>
          </a:p>
          <a:p>
            <a:pPr marL="777240" lvl="1" indent="-320040" algn="l" rtl="0">
              <a:lnSpc>
                <a:spcPct val="80000"/>
              </a:lnSpc>
              <a:spcBef>
                <a:spcPts val="700"/>
              </a:spcBef>
              <a:spcAft>
                <a:spcPts val="0"/>
              </a:spcAft>
              <a:buSzPts val="840"/>
              <a:buChar char="◻"/>
            </a:pPr>
            <a:r>
              <a:rPr lang="en-US" sz="1300" dirty="0">
                <a:solidFill>
                  <a:schemeClr val="dk1"/>
                </a:solidFill>
              </a:rPr>
              <a:t>Improvements in Library</a:t>
            </a:r>
            <a:endParaRPr sz="1300" dirty="0"/>
          </a:p>
          <a:p>
            <a:pPr marL="777240" lvl="1" indent="-320040" algn="l" rtl="0">
              <a:lnSpc>
                <a:spcPct val="80000"/>
              </a:lnSpc>
              <a:spcBef>
                <a:spcPts val="700"/>
              </a:spcBef>
              <a:spcAft>
                <a:spcPts val="0"/>
              </a:spcAft>
              <a:buSzPts val="840"/>
              <a:buChar char="◻"/>
            </a:pPr>
            <a:r>
              <a:rPr lang="en-US" sz="1300" dirty="0">
                <a:solidFill>
                  <a:schemeClr val="dk1"/>
                </a:solidFill>
              </a:rPr>
              <a:t>New Career Technology Classroom improvements</a:t>
            </a:r>
            <a:endParaRPr sz="1300" dirty="0"/>
          </a:p>
          <a:p>
            <a:pPr marL="777240" lvl="1" indent="-320040" algn="l" rtl="0">
              <a:lnSpc>
                <a:spcPct val="80000"/>
              </a:lnSpc>
              <a:spcBef>
                <a:spcPts val="700"/>
              </a:spcBef>
              <a:spcAft>
                <a:spcPts val="0"/>
              </a:spcAft>
              <a:buSzPts val="840"/>
              <a:buChar char="◻"/>
            </a:pPr>
            <a:r>
              <a:rPr lang="en-US" sz="1200" dirty="0">
                <a:solidFill>
                  <a:schemeClr val="dk1"/>
                </a:solidFill>
              </a:rPr>
              <a:t>Infrastructure improvements including exterior painting, roofing, plumbing, security </a:t>
            </a:r>
            <a:r>
              <a:rPr lang="en-US" sz="1200" dirty="0"/>
              <a:t>Project is being reviewed by DSA</a:t>
            </a:r>
          </a:p>
          <a:p>
            <a:pPr marL="777240" lvl="1" indent="-320040" algn="l" rtl="0">
              <a:lnSpc>
                <a:spcPct val="80000"/>
              </a:lnSpc>
              <a:spcBef>
                <a:spcPts val="700"/>
              </a:spcBef>
              <a:spcAft>
                <a:spcPts val="0"/>
              </a:spcAft>
              <a:buSzPts val="840"/>
              <a:buChar char="◻"/>
            </a:pPr>
            <a:endParaRPr lang="en-US" sz="1300" dirty="0"/>
          </a:p>
          <a:p>
            <a:pPr marL="777240" lvl="1" indent="-320040" algn="l" rtl="0">
              <a:lnSpc>
                <a:spcPct val="80000"/>
              </a:lnSpc>
              <a:spcBef>
                <a:spcPts val="700"/>
              </a:spcBef>
              <a:spcAft>
                <a:spcPts val="0"/>
              </a:spcAft>
              <a:buSzPts val="840"/>
              <a:buChar char="◻"/>
            </a:pPr>
            <a:endParaRPr lang="en-US" sz="1400" dirty="0">
              <a:solidFill>
                <a:schemeClr val="dk1"/>
              </a:solidFill>
            </a:endParaRPr>
          </a:p>
          <a:p>
            <a:pPr marL="777240" lvl="1" indent="-320040" algn="l" rtl="0">
              <a:lnSpc>
                <a:spcPct val="80000"/>
              </a:lnSpc>
              <a:spcBef>
                <a:spcPts val="700"/>
              </a:spcBef>
              <a:spcAft>
                <a:spcPts val="0"/>
              </a:spcAft>
              <a:buSzPts val="840"/>
              <a:buChar char="◻"/>
            </a:pPr>
            <a:endParaRPr lang="en-US" sz="1400" dirty="0"/>
          </a:p>
          <a:p>
            <a:pPr marL="457200" lvl="1" indent="0" algn="l" rtl="0">
              <a:lnSpc>
                <a:spcPct val="80000"/>
              </a:lnSpc>
              <a:spcBef>
                <a:spcPts val="700"/>
              </a:spcBef>
              <a:spcAft>
                <a:spcPts val="0"/>
              </a:spcAft>
              <a:buSzPts val="840"/>
              <a:buNone/>
            </a:pPr>
            <a:endParaRPr lang="en-US" sz="1400" dirty="0"/>
          </a:p>
          <a:p>
            <a:pPr marL="457200" lvl="1" indent="0" algn="l" rtl="0">
              <a:lnSpc>
                <a:spcPct val="80000"/>
              </a:lnSpc>
              <a:spcBef>
                <a:spcPts val="700"/>
              </a:spcBef>
              <a:spcAft>
                <a:spcPts val="0"/>
              </a:spcAft>
              <a:buSzPts val="840"/>
              <a:buNone/>
            </a:pPr>
            <a:endParaRPr lang="en-US" sz="1400" dirty="0">
              <a:solidFill>
                <a:schemeClr val="dk1"/>
              </a:solidFill>
            </a:endParaRPr>
          </a:p>
        </p:txBody>
      </p:sp>
      <p:pic>
        <p:nvPicPr>
          <p:cNvPr id="192" name="Google Shape;192;p32"/>
          <p:cNvPicPr preferRelativeResize="0"/>
          <p:nvPr/>
        </p:nvPicPr>
        <p:blipFill rotWithShape="1">
          <a:blip r:embed="rId3">
            <a:alphaModFix/>
          </a:blip>
          <a:srcRect/>
          <a:stretch/>
        </p:blipFill>
        <p:spPr>
          <a:xfrm>
            <a:off x="5819816" y="1597085"/>
            <a:ext cx="3223260" cy="1878905"/>
          </a:xfrm>
          <a:prstGeom prst="rect">
            <a:avLst/>
          </a:prstGeom>
          <a:noFill/>
          <a:ln>
            <a:noFill/>
          </a:ln>
        </p:spPr>
      </p:pic>
      <p:pic>
        <p:nvPicPr>
          <p:cNvPr id="193" name="Google Shape;193;p32"/>
          <p:cNvPicPr preferRelativeResize="0"/>
          <p:nvPr/>
        </p:nvPicPr>
        <p:blipFill rotWithShape="1">
          <a:blip r:embed="rId4">
            <a:alphaModFix/>
          </a:blip>
          <a:srcRect/>
          <a:stretch/>
        </p:blipFill>
        <p:spPr>
          <a:xfrm>
            <a:off x="3703320" y="2299375"/>
            <a:ext cx="2703347" cy="1438234"/>
          </a:xfrm>
          <a:prstGeom prst="rect">
            <a:avLst/>
          </a:prstGeom>
          <a:noFill/>
          <a:ln>
            <a:noFill/>
          </a:ln>
        </p:spPr>
      </p:pic>
      <p:pic>
        <p:nvPicPr>
          <p:cNvPr id="194" name="Google Shape;194;p32"/>
          <p:cNvPicPr preferRelativeResize="0"/>
          <p:nvPr/>
        </p:nvPicPr>
        <p:blipFill rotWithShape="1">
          <a:blip r:embed="rId5">
            <a:alphaModFix/>
          </a:blip>
          <a:srcRect/>
          <a:stretch/>
        </p:blipFill>
        <p:spPr>
          <a:xfrm>
            <a:off x="4211072" y="3928774"/>
            <a:ext cx="3328805" cy="26643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4"/>
          <p:cNvSpPr txBox="1">
            <a:spLocks noGrp="1"/>
          </p:cNvSpPr>
          <p:nvPr>
            <p:ph type="title"/>
          </p:nvPr>
        </p:nvSpPr>
        <p:spPr>
          <a:xfrm>
            <a:off x="563496" y="443753"/>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11111"/>
              <a:buFont typeface="Twentieth Century"/>
              <a:buNone/>
            </a:pPr>
            <a:r>
              <a:rPr lang="en-US" sz="3959"/>
              <a:t>Mountain View High School</a:t>
            </a:r>
            <a:br>
              <a:rPr lang="en-US" sz="3959"/>
            </a:br>
            <a:r>
              <a:rPr lang="en-US" sz="3959"/>
              <a:t>Modernization</a:t>
            </a:r>
            <a:br>
              <a:rPr lang="en-US" sz="3959"/>
            </a:br>
            <a:endParaRPr sz="3959"/>
          </a:p>
        </p:txBody>
      </p:sp>
      <p:sp>
        <p:nvSpPr>
          <p:cNvPr id="206" name="Google Shape;206;p14"/>
          <p:cNvSpPr txBox="1">
            <a:spLocks noGrp="1"/>
          </p:cNvSpPr>
          <p:nvPr>
            <p:ph type="body" idx="1"/>
          </p:nvPr>
        </p:nvSpPr>
        <p:spPr>
          <a:xfrm>
            <a:off x="152400" y="1676400"/>
            <a:ext cx="3505200" cy="4809846"/>
          </a:xfrm>
          <a:prstGeom prst="rect">
            <a:avLst/>
          </a:prstGeom>
          <a:noFill/>
          <a:ln>
            <a:noFill/>
          </a:ln>
        </p:spPr>
        <p:txBody>
          <a:bodyPr spcFirstLastPara="1" wrap="square" lIns="91425" tIns="45700" rIns="91425" bIns="45700" anchor="t" anchorCtr="0">
            <a:normAutofit fontScale="85000" lnSpcReduction="20000"/>
          </a:bodyPr>
          <a:lstStyle/>
          <a:p>
            <a:pPr marL="320040" lvl="0" indent="-320040" algn="l" rtl="0">
              <a:lnSpc>
                <a:spcPct val="80000"/>
              </a:lnSpc>
              <a:spcBef>
                <a:spcPts val="0"/>
              </a:spcBef>
              <a:spcAft>
                <a:spcPts val="0"/>
              </a:spcAft>
              <a:buSzPts val="840"/>
              <a:buChar char="◻"/>
            </a:pPr>
            <a:r>
              <a:rPr lang="en-US" sz="1400" dirty="0"/>
              <a:t>Board approved LPA Architects to work on Modernization Project on May 2020</a:t>
            </a:r>
            <a:endParaRPr sz="1400" dirty="0"/>
          </a:p>
          <a:p>
            <a:pPr marL="320040" lvl="0" indent="-320040" algn="l" rtl="0">
              <a:lnSpc>
                <a:spcPct val="80000"/>
              </a:lnSpc>
              <a:spcBef>
                <a:spcPts val="700"/>
              </a:spcBef>
              <a:spcAft>
                <a:spcPts val="0"/>
              </a:spcAft>
              <a:buSzPts val="840"/>
              <a:buChar char="◻"/>
            </a:pPr>
            <a:r>
              <a:rPr lang="en-US" sz="1400" dirty="0"/>
              <a:t>LPA has had many meeting with key stakeholders to identify the priority projects</a:t>
            </a:r>
            <a:endParaRPr sz="1400" dirty="0"/>
          </a:p>
          <a:p>
            <a:pPr marL="320040" lvl="0" indent="-320040" algn="l" rtl="0">
              <a:lnSpc>
                <a:spcPct val="80000"/>
              </a:lnSpc>
              <a:spcBef>
                <a:spcPts val="700"/>
              </a:spcBef>
              <a:spcAft>
                <a:spcPts val="0"/>
              </a:spcAft>
              <a:buSzPts val="840"/>
              <a:buChar char="◻"/>
            </a:pPr>
            <a:r>
              <a:rPr lang="en-US" sz="1400" dirty="0">
                <a:solidFill>
                  <a:schemeClr val="dk1"/>
                </a:solidFill>
              </a:rPr>
              <a:t>LPA presented list of Modernization projects to Board on April 14, 2021</a:t>
            </a:r>
          </a:p>
          <a:p>
            <a:pPr marL="320040" lvl="0" indent="-320040">
              <a:lnSpc>
                <a:spcPct val="80000"/>
              </a:lnSpc>
              <a:buSzPts val="840"/>
            </a:pPr>
            <a:r>
              <a:rPr lang="en-US" sz="1400" dirty="0"/>
              <a:t>LPA finalizing construction documents and preparing to submit in April</a:t>
            </a:r>
          </a:p>
          <a:p>
            <a:pPr marL="320040" indent="-320040">
              <a:lnSpc>
                <a:spcPct val="80000"/>
              </a:lnSpc>
              <a:buSzPts val="840"/>
            </a:pPr>
            <a:r>
              <a:rPr lang="en-US" sz="1400" dirty="0"/>
              <a:t>Board approved </a:t>
            </a:r>
            <a:r>
              <a:rPr lang="en-US" sz="1400" dirty="0" err="1"/>
              <a:t>Telacu</a:t>
            </a:r>
            <a:r>
              <a:rPr lang="en-US" sz="1400" dirty="0"/>
              <a:t> as Construction Managers for this project</a:t>
            </a:r>
          </a:p>
          <a:p>
            <a:pPr marL="320040" indent="-320040">
              <a:lnSpc>
                <a:spcPct val="80000"/>
              </a:lnSpc>
              <a:buSzPts val="840"/>
            </a:pPr>
            <a:r>
              <a:rPr lang="en-US" sz="1400" dirty="0"/>
              <a:t>Project has been submitted to DSA for approval</a:t>
            </a:r>
          </a:p>
          <a:p>
            <a:pPr marL="320040" indent="-320040">
              <a:lnSpc>
                <a:spcPct val="80000"/>
              </a:lnSpc>
              <a:buSzPts val="840"/>
            </a:pPr>
            <a:r>
              <a:rPr lang="en-US" sz="1400" dirty="0"/>
              <a:t>Project obtained DSA approval in January 2023</a:t>
            </a:r>
          </a:p>
          <a:p>
            <a:pPr marL="320040" indent="-320040">
              <a:lnSpc>
                <a:spcPct val="80000"/>
              </a:lnSpc>
              <a:buSzPts val="840"/>
            </a:pPr>
            <a:r>
              <a:rPr lang="en-US" sz="1400" dirty="0"/>
              <a:t>Project currently being bid</a:t>
            </a:r>
          </a:p>
          <a:p>
            <a:pPr marL="320040" indent="-320040">
              <a:lnSpc>
                <a:spcPct val="80000"/>
              </a:lnSpc>
              <a:buSzPts val="840"/>
            </a:pPr>
            <a:r>
              <a:rPr lang="en-US" sz="1400" dirty="0"/>
              <a:t>Project expected to be awarded to contractor in May 2023</a:t>
            </a:r>
            <a:endParaRPr sz="1400" dirty="0"/>
          </a:p>
          <a:p>
            <a:pPr marL="320040" lvl="0" indent="-320040" algn="l" rtl="0">
              <a:lnSpc>
                <a:spcPct val="80000"/>
              </a:lnSpc>
              <a:spcBef>
                <a:spcPts val="700"/>
              </a:spcBef>
              <a:spcAft>
                <a:spcPts val="0"/>
              </a:spcAft>
              <a:buSzPts val="840"/>
              <a:buChar char="◻"/>
            </a:pPr>
            <a:r>
              <a:rPr lang="en-US" sz="1400" dirty="0">
                <a:solidFill>
                  <a:schemeClr val="dk1"/>
                </a:solidFill>
              </a:rPr>
              <a:t>Modernization projects will include:</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Curb Appeal/Site access</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Quad and other exterior enhancement projects</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Building K building modernization (science labs)</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Improvements in Building B </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Softball/Baseball field improvements</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Girls locker room improvements</a:t>
            </a:r>
            <a:endParaRPr sz="1400" dirty="0"/>
          </a:p>
          <a:p>
            <a:pPr marL="777240" lvl="1" indent="-320040" algn="l" rtl="0">
              <a:lnSpc>
                <a:spcPct val="80000"/>
              </a:lnSpc>
              <a:spcBef>
                <a:spcPts val="700"/>
              </a:spcBef>
              <a:spcAft>
                <a:spcPts val="0"/>
              </a:spcAft>
              <a:buSzPts val="840"/>
              <a:buChar char="◻"/>
            </a:pPr>
            <a:r>
              <a:rPr lang="en-US" sz="1400" dirty="0">
                <a:solidFill>
                  <a:schemeClr val="dk1"/>
                </a:solidFill>
              </a:rPr>
              <a:t>Infrastructure improvements such as roofing/Fire alarm, plumbing</a:t>
            </a:r>
            <a:endParaRPr sz="1400" dirty="0"/>
          </a:p>
          <a:p>
            <a:pPr marL="457200" lvl="1" indent="0" algn="l" rtl="0">
              <a:lnSpc>
                <a:spcPct val="80000"/>
              </a:lnSpc>
              <a:spcBef>
                <a:spcPts val="700"/>
              </a:spcBef>
              <a:spcAft>
                <a:spcPts val="0"/>
              </a:spcAft>
              <a:buSzPts val="840"/>
              <a:buNone/>
            </a:pPr>
            <a:endParaRPr sz="1200" dirty="0">
              <a:solidFill>
                <a:schemeClr val="dk1"/>
              </a:solidFill>
            </a:endParaRPr>
          </a:p>
        </p:txBody>
      </p:sp>
      <p:pic>
        <p:nvPicPr>
          <p:cNvPr id="207" name="Google Shape;207;p14"/>
          <p:cNvPicPr preferRelativeResize="0"/>
          <p:nvPr/>
        </p:nvPicPr>
        <p:blipFill rotWithShape="1">
          <a:blip r:embed="rId3">
            <a:alphaModFix/>
          </a:blip>
          <a:srcRect/>
          <a:stretch/>
        </p:blipFill>
        <p:spPr>
          <a:xfrm>
            <a:off x="3821728" y="1655058"/>
            <a:ext cx="4949208" cy="2882994"/>
          </a:xfrm>
          <a:prstGeom prst="rect">
            <a:avLst/>
          </a:prstGeom>
          <a:noFill/>
          <a:ln>
            <a:noFill/>
          </a:ln>
        </p:spPr>
      </p:pic>
      <p:pic>
        <p:nvPicPr>
          <p:cNvPr id="208" name="Google Shape;208;p14"/>
          <p:cNvPicPr preferRelativeResize="0"/>
          <p:nvPr/>
        </p:nvPicPr>
        <p:blipFill rotWithShape="1">
          <a:blip r:embed="rId4">
            <a:alphaModFix/>
          </a:blip>
          <a:srcRect/>
          <a:stretch/>
        </p:blipFill>
        <p:spPr>
          <a:xfrm>
            <a:off x="3821728" y="4858247"/>
            <a:ext cx="4990635" cy="1627999"/>
          </a:xfrm>
          <a:prstGeom prst="rect">
            <a:avLst/>
          </a:prstGeom>
          <a:noFill/>
          <a:ln>
            <a:noFill/>
          </a:ln>
        </p:spPr>
      </p:pic>
    </p:spTree>
  </p:cSld>
  <p:clrMapOvr>
    <a:masterClrMapping/>
  </p:clrMapOvr>
</p:sld>
</file>

<file path=ppt/theme/theme1.xml><?xml version="1.0" encoding="utf-8"?>
<a:theme xmlns:a="http://schemas.openxmlformats.org/drawingml/2006/main" name="Student presentation">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2033</TotalTime>
  <Words>1876</Words>
  <Application>Microsoft Office PowerPoint</Application>
  <PresentationFormat>On-screen Show (4:3)</PresentationFormat>
  <Paragraphs>378</Paragraphs>
  <Slides>24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Noto Sans Symbols</vt:lpstr>
      <vt:lpstr>Twentieth Century</vt:lpstr>
      <vt:lpstr>Student presentation</vt:lpstr>
      <vt:lpstr>EL MONTE UNION HIGH SCHOOL DISTRICT BOND &amp; FACILITIES UPDATE </vt:lpstr>
      <vt:lpstr>Measure D Bond- $148 Million 2008 Election</vt:lpstr>
      <vt:lpstr>Measure HS Bond- $190 Million 2018 Election</vt:lpstr>
      <vt:lpstr>Project List &amp; Funding Sources</vt:lpstr>
      <vt:lpstr>Project List &amp; Funding Sources</vt:lpstr>
      <vt:lpstr>Mountain View High School Cafetorium Project</vt:lpstr>
      <vt:lpstr>Mountain View High School Zoo Crew Classroom Project</vt:lpstr>
      <vt:lpstr>South El Monte High School Modernization </vt:lpstr>
      <vt:lpstr>Mountain View High School Modernization </vt:lpstr>
      <vt:lpstr>Arroyo High School Track and Field Project </vt:lpstr>
      <vt:lpstr>Mountain View High School Track and Field Project </vt:lpstr>
      <vt:lpstr>El Monte High School Track and Field Project </vt:lpstr>
      <vt:lpstr>South El Monte High School Track and Field Project </vt:lpstr>
      <vt:lpstr>PDC Modernization EMUHSD Family and Community Center</vt:lpstr>
      <vt:lpstr>Various Projects  </vt:lpstr>
      <vt:lpstr>Projects in the Design Phase</vt:lpstr>
      <vt:lpstr>PowerPoint Presentation</vt:lpstr>
      <vt:lpstr>PowerPoint Presentation</vt:lpstr>
      <vt:lpstr>PowerPoint Presentation</vt:lpstr>
      <vt:lpstr>PowerPoint Presentation</vt:lpstr>
      <vt:lpstr>El Monte Modernization Projects</vt:lpstr>
      <vt:lpstr>El Monte Modernization Projects</vt:lpstr>
      <vt:lpstr>Rosemead High School Modernization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MONTE UNION HIGH SCHOOL DISTRICT BOND UPDATE</dc:title>
  <dc:creator>Norma Macias</dc:creator>
  <cp:lastModifiedBy>Sandy Navarro</cp:lastModifiedBy>
  <cp:revision>108</cp:revision>
  <cp:lastPrinted>2023-04-18T21:24:52Z</cp:lastPrinted>
  <dcterms:created xsi:type="dcterms:W3CDTF">2015-08-27T18:04:38Z</dcterms:created>
  <dcterms:modified xsi:type="dcterms:W3CDTF">2023-04-18T22:15:36Z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